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1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notesSlides/notesSlide4.xml" ContentType="application/vnd.openxmlformats-officedocument.presentationml.notesSlide+xml"/>
  <Override PartName="/ppt/tags/tag29.xml" ContentType="application/vnd.openxmlformats-officedocument.presentationml.tags+xml"/>
  <Override PartName="/ppt/notesSlides/notesSlide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7.xml" ContentType="application/vnd.openxmlformats-officedocument.presentationml.notesSlide+xml"/>
  <Override PartName="/ppt/tags/tag43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0" r:id="rId4"/>
    <p:sldId id="261" r:id="rId5"/>
    <p:sldId id="263" r:id="rId6"/>
    <p:sldId id="265" r:id="rId7"/>
    <p:sldId id="266" r:id="rId8"/>
    <p:sldId id="267" r:id="rId9"/>
  </p:sldIdLst>
  <p:sldSz cx="12192000" cy="6858000"/>
  <p:notesSz cx="6797675" cy="9928225"/>
  <p:custDataLst>
    <p:tags r:id="rId1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5" pos="3749" userDrawn="1">
          <p15:clr>
            <a:srgbClr val="A4A3A4"/>
          </p15:clr>
        </p15:guide>
        <p15:guide id="6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3" autoAdjust="0"/>
    <p:restoredTop sz="95828" autoAdjust="0"/>
  </p:normalViewPr>
  <p:slideViewPr>
    <p:cSldViewPr showGuides="1">
      <p:cViewPr varScale="1">
        <p:scale>
          <a:sx n="107" d="100"/>
          <a:sy n="107" d="100"/>
        </p:scale>
        <p:origin x="978" y="96"/>
      </p:cViewPr>
      <p:guideLst>
        <p:guide orient="horz" pos="2455"/>
        <p:guide pos="3840"/>
        <p:guide pos="3749"/>
        <p:guide pos="3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4044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377698" y="9511964"/>
            <a:ext cx="2945659" cy="153888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r">
              <a:defRPr sz="1200"/>
            </a:lvl1pPr>
          </a:lstStyle>
          <a:p>
            <a:fld id="{EA9B4304-6324-4DC4-89E7-6289AD412E80}" type="slidenum">
              <a:rPr lang="de-DE" sz="1000" smtClean="0"/>
              <a:t>‹Nr.›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754199" y="429459"/>
            <a:ext cx="579695" cy="20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7048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27" userDrawn="1">
          <p15:clr>
            <a:srgbClr val="F26B43"/>
          </p15:clr>
        </p15:guide>
        <p15:guide id="2" pos="3986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422275" y="4777958"/>
            <a:ext cx="5953126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5"/>
          </p:nvPr>
        </p:nvSpPr>
        <p:spPr bwMode="gray">
          <a:xfrm>
            <a:off x="5883113" y="9511964"/>
            <a:ext cx="440244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1200"/>
            </a:lvl1pPr>
          </a:lstStyle>
          <a:p>
            <a:fld id="{EA9B4304-6324-4DC4-89E7-6289AD412E80}" type="slidenum">
              <a:rPr lang="de-DE" sz="1000" smtClean="0"/>
              <a:t>‹Nr.›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754199" y="429459"/>
            <a:ext cx="579695" cy="20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013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200"/>
      </a:spcBef>
      <a:defRPr sz="1100" b="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spcBef>
        <a:spcPts val="600"/>
      </a:spcBef>
      <a:buClr>
        <a:schemeClr val="tx1"/>
      </a:buClr>
      <a:buFont typeface="Arial" panose="020B0604020202020204" pitchFamily="34" charset="0"/>
      <a:buChar char="•"/>
      <a:defRPr sz="1100" b="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spcBef>
        <a:spcPts val="400"/>
      </a:spcBef>
      <a:buClr>
        <a:schemeClr val="tx1"/>
      </a:buClr>
      <a:buFont typeface="Symbol" panose="05050102010706020507" pitchFamily="18" charset="2"/>
      <a:buChar char="-"/>
      <a:defRPr sz="1100" b="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spcBef>
        <a:spcPts val="400"/>
      </a:spcBef>
      <a:buClr>
        <a:schemeClr val="tx1"/>
      </a:buClr>
      <a:buFont typeface="Symbol" panose="05050102010706020507" pitchFamily="18" charset="2"/>
      <a:buChar char="-"/>
      <a:defRPr sz="1100" b="0" kern="1200">
        <a:solidFill>
          <a:schemeClr val="tx1"/>
        </a:solidFill>
        <a:latin typeface="+mn-lt"/>
        <a:ea typeface="+mn-ea"/>
        <a:cs typeface="+mn-cs"/>
      </a:defRPr>
    </a:lvl4pPr>
    <a:lvl5pPr marL="360000" indent="-180000" algn="l" defTabSz="914400" rtl="0" eaLnBrk="1" latinLnBrk="0" hangingPunct="1">
      <a:spcBef>
        <a:spcPts val="400"/>
      </a:spcBef>
      <a:buClr>
        <a:schemeClr val="tx1"/>
      </a:buClr>
      <a:buFont typeface="Symbol" panose="05050102010706020507" pitchFamily="18" charset="2"/>
      <a:buChar char="-"/>
      <a:defRPr sz="1100" b="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358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6833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214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2437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747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2124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263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B4304-6324-4DC4-89E7-6289AD412E80}" type="slidenum">
              <a:rPr lang="de-DE" sz="1000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0884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emf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emf"/><Relationship Id="rId2" Type="http://schemas.openxmlformats.org/officeDocument/2006/relationships/tags" Target="../tags/tag2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.e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53108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0"/>
            <a:ext cx="12192000" cy="5708650"/>
          </a:xfrm>
          <a:solidFill>
            <a:schemeClr val="accent6"/>
          </a:solidFill>
          <a:ln>
            <a:noFill/>
          </a:ln>
        </p:spPr>
        <p:txBody>
          <a:bodyPr lIns="72000" tIns="72000" rIns="72000" bIns="72000">
            <a:noAutofit/>
          </a:bodyPr>
          <a:lstStyle>
            <a:lvl1pPr algn="ctr">
              <a:spcBef>
                <a:spcPts val="0"/>
              </a:spcBef>
              <a:defRPr b="0"/>
            </a:lvl1pPr>
            <a:lvl2pPr algn="ctr">
              <a:defRPr/>
            </a:lvl2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 hasCustomPrompt="1"/>
          </p:nvPr>
        </p:nvSpPr>
        <p:spPr bwMode="gray">
          <a:xfrm flipH="1">
            <a:off x="371476" y="1412876"/>
            <a:ext cx="11820525" cy="4356385"/>
          </a:xfrm>
          <a:custGeom>
            <a:avLst/>
            <a:gdLst>
              <a:gd name="connsiteX0" fmla="*/ 11324953 w 11820525"/>
              <a:gd name="connsiteY0" fmla="*/ 0 h 4356385"/>
              <a:gd name="connsiteX1" fmla="*/ 0 w 11820525"/>
              <a:gd name="connsiteY1" fmla="*/ 0 h 4356385"/>
              <a:gd name="connsiteX2" fmla="*/ 0 w 11820525"/>
              <a:gd name="connsiteY2" fmla="*/ 4356385 h 4356385"/>
              <a:gd name="connsiteX3" fmla="*/ 11820525 w 11820525"/>
              <a:gd name="connsiteY3" fmla="*/ 4356385 h 4356385"/>
              <a:gd name="connsiteX4" fmla="*/ 11820525 w 11820525"/>
              <a:gd name="connsiteY4" fmla="*/ 495572 h 4356385"/>
              <a:gd name="connsiteX5" fmla="*/ 11324953 w 11820525"/>
              <a:gd name="connsiteY5" fmla="*/ 0 h 4356385"/>
              <a:gd name="connsiteX0" fmla="*/ 0 w 11820525"/>
              <a:gd name="connsiteY0" fmla="*/ 4356385 h 4447825"/>
              <a:gd name="connsiteX1" fmla="*/ 11820525 w 11820525"/>
              <a:gd name="connsiteY1" fmla="*/ 4356385 h 4447825"/>
              <a:gd name="connsiteX2" fmla="*/ 11820525 w 11820525"/>
              <a:gd name="connsiteY2" fmla="*/ 495572 h 4447825"/>
              <a:gd name="connsiteX3" fmla="*/ 11324953 w 11820525"/>
              <a:gd name="connsiteY3" fmla="*/ 0 h 4447825"/>
              <a:gd name="connsiteX4" fmla="*/ 0 w 11820525"/>
              <a:gd name="connsiteY4" fmla="*/ 0 h 4447825"/>
              <a:gd name="connsiteX5" fmla="*/ 91440 w 11820525"/>
              <a:gd name="connsiteY5" fmla="*/ 4447825 h 4447825"/>
              <a:gd name="connsiteX0" fmla="*/ 0 w 11820525"/>
              <a:gd name="connsiteY0" fmla="*/ 4356385 h 4356385"/>
              <a:gd name="connsiteX1" fmla="*/ 11820525 w 11820525"/>
              <a:gd name="connsiteY1" fmla="*/ 4356385 h 4356385"/>
              <a:gd name="connsiteX2" fmla="*/ 11820525 w 11820525"/>
              <a:gd name="connsiteY2" fmla="*/ 495572 h 4356385"/>
              <a:gd name="connsiteX3" fmla="*/ 11324953 w 11820525"/>
              <a:gd name="connsiteY3" fmla="*/ 0 h 4356385"/>
              <a:gd name="connsiteX4" fmla="*/ 0 w 11820525"/>
              <a:gd name="connsiteY4" fmla="*/ 0 h 435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0525" h="4356385">
                <a:moveTo>
                  <a:pt x="0" y="4356385"/>
                </a:moveTo>
                <a:lnTo>
                  <a:pt x="11820525" y="4356385"/>
                </a:lnTo>
                <a:lnTo>
                  <a:pt x="11820525" y="495572"/>
                </a:lnTo>
                <a:cubicBezTo>
                  <a:pt x="11820525" y="221875"/>
                  <a:pt x="11598650" y="0"/>
                  <a:pt x="11324953" y="0"/>
                </a:cubicBezTo>
                <a:lnTo>
                  <a:pt x="0" y="0"/>
                </a:lnTo>
              </a:path>
            </a:pathLst>
          </a:custGeom>
          <a:solidFill>
            <a:schemeClr val="bg1">
              <a:alpha val="80000"/>
            </a:schemeClr>
          </a:solidFill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983432" y="2481282"/>
            <a:ext cx="10837092" cy="492443"/>
          </a:xfrm>
        </p:spPr>
        <p:txBody>
          <a:bodyPr vert="horz" anchor="b"/>
          <a:lstStyle>
            <a:lvl1pPr algn="l">
              <a:spcBef>
                <a:spcPts val="0"/>
              </a:spcBef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25" name="Textplatzhalter 19"/>
          <p:cNvSpPr>
            <a:spLocks noGrp="1"/>
          </p:cNvSpPr>
          <p:nvPr>
            <p:ph type="body" sz="quarter" idx="13" hasCustomPrompt="1"/>
          </p:nvPr>
        </p:nvSpPr>
        <p:spPr bwMode="gray">
          <a:xfrm flipH="1">
            <a:off x="12000" y="5708649"/>
            <a:ext cx="12168000" cy="1440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65A633F5-6A14-482B-B7C3-EA41A07153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4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764E99F-A43B-4B80-8B39-5A7348C22A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45700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1124744"/>
            <a:ext cx="12192000" cy="5733257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167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llbild mit Text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36770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0" y="0"/>
            <a:ext cx="12192000" cy="6858001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 dirty="0"/>
            </a:lvl1pPr>
          </a:lstStyle>
          <a:p>
            <a:pPr lvl="0"/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 bwMode="gray">
          <a:xfrm>
            <a:off x="8543925" y="5308044"/>
            <a:ext cx="3276600" cy="1073706"/>
          </a:xfrm>
          <a:prstGeom prst="roundRect">
            <a:avLst>
              <a:gd name="adj" fmla="val 17712"/>
            </a:avLst>
          </a:prstGeom>
          <a:solidFill>
            <a:schemeClr val="accent1"/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ED5E4F3E-A1C6-427C-B1CE-8C924C7215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1775520" y="3574030"/>
            <a:ext cx="3276600" cy="1143687"/>
          </a:xfrm>
          <a:prstGeom prst="roundRect">
            <a:avLst>
              <a:gd name="adj" fmla="val 17712"/>
            </a:avLst>
          </a:prstGeom>
          <a:solidFill>
            <a:srgbClr val="FFFFFF">
              <a:alpha val="80000"/>
            </a:srgbClr>
          </a:solidFill>
        </p:spPr>
        <p:txBody>
          <a:bodyPr lIns="144000" tIns="108000" rIns="144000" bIns="108000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0983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E155770-B3D9-4082-A384-B976EA2FB0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40917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7" name="Textplatzhalter 12">
            <a:extLst>
              <a:ext uri="{FF2B5EF4-FFF2-40B4-BE49-F238E27FC236}">
                <a16:creationId xmlns:a16="http://schemas.microsoft.com/office/drawing/2014/main" id="{581B0A0A-9E83-4AFD-B2F0-18899753C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</p:spTree>
    <p:extLst>
      <p:ext uri="{BB962C8B-B14F-4D97-AF65-F5344CB8AC3E}">
        <p14:creationId xmlns:p14="http://schemas.microsoft.com/office/powerpoint/2010/main" val="2120934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6FC909A-641D-4895-AED0-29F7A9EC23E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447478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/>
        <p:txBody>
          <a:bodyPr vert="horz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FDCB3BE5-C7F8-40B2-9A8A-7EB4769007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65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hell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21A3417-C33D-4552-A04D-35C3122556C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740929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/>
        <p:txBody>
          <a:bodyPr vert="horz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49E70B88-D04B-42BC-893F-9AA3B0842B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21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reativ dunkel mit Spot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5E5B10FE-7A1F-402B-AC64-5D69062FA6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701675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hteck 8">
            <a:extLst>
              <a:ext uri="{FF2B5EF4-FFF2-40B4-BE49-F238E27FC236}">
                <a16:creationId xmlns:a16="http://schemas.microsoft.com/office/drawing/2014/main" id="{2A0302BA-813F-4F16-BF85-B004EF341B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5000">
                <a:schemeClr val="accent4"/>
              </a:gs>
              <a:gs pos="83000">
                <a:schemeClr val="accent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4F42BA-C6E3-4D5B-99FA-36163155CEA7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Textplatzhalter 12">
            <a:extLst>
              <a:ext uri="{FF2B5EF4-FFF2-40B4-BE49-F238E27FC236}">
                <a16:creationId xmlns:a16="http://schemas.microsoft.com/office/drawing/2014/main" id="{6042C6C9-EDBE-4F92-9D0F-F97D1EA3EF0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32537" y="255600"/>
            <a:ext cx="982663" cy="323850"/>
          </a:xfrm>
          <a:blipFill>
            <a:blip r:embed="rId6"/>
            <a:stretch>
              <a:fillRect/>
            </a:stretch>
          </a:blip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  <a:lvl2pPr>
              <a:defRPr sz="100">
                <a:noFill/>
              </a:defRPr>
            </a:lvl2pPr>
            <a:lvl3pPr>
              <a:defRPr sz="100">
                <a:noFill/>
              </a:defRPr>
            </a:lvl3pPr>
            <a:lvl4pPr>
              <a:defRPr sz="100">
                <a:noFill/>
              </a:defRPr>
            </a:lvl4pPr>
            <a:lvl5pPr>
              <a:defRPr sz="100">
                <a:noFill/>
              </a:defRPr>
            </a:lvl5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D3750765-EBFB-4AD4-B760-B0FF6039CF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761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azit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505844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54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983432" y="4018956"/>
            <a:ext cx="10837092" cy="830997"/>
          </a:xfrm>
        </p:spPr>
        <p:txBody>
          <a:bodyPr vert="horz" anchor="b"/>
          <a:lstStyle>
            <a:lvl1pPr algn="l">
              <a:spcBef>
                <a:spcPts val="0"/>
              </a:spcBef>
              <a:defRPr sz="54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Take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983432" y="5019229"/>
            <a:ext cx="10837092" cy="55399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Vielen Dank </a:t>
            </a:r>
            <a:endParaRPr lang="en-GB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A33C794-CA00-4CB7-864D-3BEBCDA04D2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0234958" y="400371"/>
            <a:ext cx="1573627" cy="521729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 bwMode="gray">
          <a:xfrm>
            <a:off x="384174" y="5203895"/>
            <a:ext cx="0" cy="1654105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uckrahmen">
            <a:extLst>
              <a:ext uri="{FF2B5EF4-FFF2-40B4-BE49-F238E27FC236}">
                <a16:creationId xmlns:a16="http://schemas.microsoft.com/office/drawing/2014/main" id="{6DE40ADF-7729-4934-A1F7-56D9380093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53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8D1123DC-55E1-441C-9EB1-CFA234FA4F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9515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4" name="Titel 1"/>
          <p:cNvSpPr txBox="1">
            <a:spLocks/>
          </p:cNvSpPr>
          <p:nvPr userDrawn="1"/>
        </p:nvSpPr>
        <p:spPr bwMode="gray">
          <a:xfrm>
            <a:off x="983432" y="1988840"/>
            <a:ext cx="10837092" cy="984885"/>
          </a:xfrm>
          <a:prstGeom prst="rect">
            <a:avLst/>
          </a:prstGeom>
        </p:spPr>
        <p:txBody>
          <a:bodyPr vert="horz" lIns="0" tIns="0" rIns="0" bIns="0" rtlCol="0" anchor="b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de-DE" dirty="0"/>
              <a:t>Unser Antrieb: </a:t>
            </a:r>
            <a:br>
              <a:rPr lang="de-DE" dirty="0"/>
            </a:br>
            <a:r>
              <a:rPr lang="de-DE" dirty="0"/>
              <a:t>In der Gemeinschaft Werte schützen. </a:t>
            </a:r>
          </a:p>
        </p:txBody>
      </p:sp>
      <p:sp>
        <p:nvSpPr>
          <p:cNvPr id="9" name="Textplatzhalter 19"/>
          <p:cNvSpPr txBox="1">
            <a:spLocks/>
          </p:cNvSpPr>
          <p:nvPr userDrawn="1"/>
        </p:nvSpPr>
        <p:spPr bwMode="gray">
          <a:xfrm>
            <a:off x="10229324" y="6018724"/>
            <a:ext cx="1591200" cy="5292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1</a:t>
            </a:r>
          </a:p>
        </p:txBody>
      </p:sp>
      <p:sp>
        <p:nvSpPr>
          <p:cNvPr id="8" name="Druckrahmen">
            <a:extLst>
              <a:ext uri="{FF2B5EF4-FFF2-40B4-BE49-F238E27FC236}">
                <a16:creationId xmlns:a16="http://schemas.microsoft.com/office/drawing/2014/main" id="{07A3AEBD-F634-4BC4-A1B7-40DC399BBB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15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bg bwMode="auto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73908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Rechteck 3"/>
          <p:cNvSpPr/>
          <p:nvPr userDrawn="1"/>
        </p:nvSpPr>
        <p:spPr bwMode="gray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gray">
          <a:xfrm>
            <a:off x="0" y="5708955"/>
            <a:ext cx="12191995" cy="11490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983432" y="2481282"/>
            <a:ext cx="10837092" cy="492443"/>
          </a:xfrm>
        </p:spPr>
        <p:txBody>
          <a:bodyPr vert="horz" anchor="b"/>
          <a:lstStyle>
            <a:lvl1pPr algn="l"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983432" y="3143001"/>
            <a:ext cx="10837092" cy="36933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GB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83432" y="5115437"/>
            <a:ext cx="10837093" cy="215444"/>
          </a:xfrm>
        </p:spPr>
        <p:txBody>
          <a:bodyPr anchor="b"/>
          <a:lstStyle>
            <a:lvl1pPr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Datum  |  Ort  |  Vortragender</a:t>
            </a:r>
          </a:p>
        </p:txBody>
      </p:sp>
      <p:sp>
        <p:nvSpPr>
          <p:cNvPr id="11" name="Eine Ecke des Rechtecks abrunden 13"/>
          <p:cNvSpPr/>
          <p:nvPr userDrawn="1"/>
        </p:nvSpPr>
        <p:spPr bwMode="gray">
          <a:xfrm flipH="1">
            <a:off x="384174" y="1422400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1F557E02-EF4A-42F4-A5E6-19871CA2693B}"/>
              </a:ext>
            </a:extLst>
          </p:cNvPr>
          <p:cNvSpPr txBox="1">
            <a:spLocks/>
          </p:cNvSpPr>
          <p:nvPr userDrawn="1"/>
        </p:nvSpPr>
        <p:spPr>
          <a:xfrm>
            <a:off x="10229324" y="6019286"/>
            <a:ext cx="1590675" cy="52863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  <p:sp>
        <p:nvSpPr>
          <p:cNvPr id="15" name="Druckrahmen">
            <a:extLst>
              <a:ext uri="{FF2B5EF4-FFF2-40B4-BE49-F238E27FC236}">
                <a16:creationId xmlns:a16="http://schemas.microsoft.com/office/drawing/2014/main" id="{039B24DE-6500-48F7-845F-83E31987593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41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7406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t"/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</a:pPr>
            <a:endParaRPr lang="de-DE" sz="32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Rechteck 7"/>
          <p:cNvSpPr/>
          <p:nvPr userDrawn="1"/>
        </p:nvSpPr>
        <p:spPr bwMode="white">
          <a:xfrm>
            <a:off x="0" y="0"/>
            <a:ext cx="12192000" cy="62372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cxnSp>
        <p:nvCxnSpPr>
          <p:cNvPr id="10" name="Gerader Verbinder 9"/>
          <p:cNvCxnSpPr/>
          <p:nvPr userDrawn="1"/>
        </p:nvCxnSpPr>
        <p:spPr bwMode="gray">
          <a:xfrm>
            <a:off x="384174" y="5123267"/>
            <a:ext cx="0" cy="111402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 userDrawn="1"/>
        </p:nvSpPr>
        <p:spPr bwMode="gray">
          <a:xfrm>
            <a:off x="0" y="6237287"/>
            <a:ext cx="12191995" cy="620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C8721CD0-71A4-4586-BB8C-AA85283C2FC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0854634" y="6354152"/>
            <a:ext cx="983586" cy="324000"/>
          </a:xfrm>
          <a:prstGeom prst="rect">
            <a:avLst/>
          </a:prstGeom>
        </p:spPr>
      </p:pic>
      <p:sp>
        <p:nvSpPr>
          <p:cNvPr id="12" name="Druckrahmen">
            <a:extLst>
              <a:ext uri="{FF2B5EF4-FFF2-40B4-BE49-F238E27FC236}">
                <a16:creationId xmlns:a16="http://schemas.microsoft.com/office/drawing/2014/main" id="{D8267DB3-8AFE-443C-B334-7F78988201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758" y="1316377"/>
            <a:ext cx="10080000" cy="492443"/>
          </a:xfrm>
        </p:spPr>
        <p:txBody>
          <a:bodyPr vert="horz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1523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EC52802-539D-45D8-B790-CE36BD12AB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282090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 18"/>
          <p:cNvSpPr/>
          <p:nvPr userDrawn="1"/>
        </p:nvSpPr>
        <p:spPr bwMode="white">
          <a:xfrm>
            <a:off x="0" y="1"/>
            <a:ext cx="12192000" cy="3573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ine Ecke des Rechtecks abrunden 13"/>
          <p:cNvSpPr/>
          <p:nvPr userDrawn="1"/>
        </p:nvSpPr>
        <p:spPr bwMode="gray">
          <a:xfrm flipH="1">
            <a:off x="384174" y="836711"/>
            <a:ext cx="11807821" cy="4286556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1" h="4286556">
                <a:moveTo>
                  <a:pt x="0" y="0"/>
                </a:moveTo>
                <a:lnTo>
                  <a:pt x="11350060" y="0"/>
                </a:lnTo>
                <a:cubicBezTo>
                  <a:pt x="11602874" y="0"/>
                  <a:pt x="11807821" y="204947"/>
                  <a:pt x="11807821" y="457761"/>
                </a:cubicBezTo>
                <a:lnTo>
                  <a:pt x="11807821" y="4286556"/>
                </a:lnTo>
              </a:path>
            </a:pathLst>
          </a:cu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GB" kern="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" name="Rechteck 1"/>
          <p:cNvSpPr/>
          <p:nvPr userDrawn="1"/>
        </p:nvSpPr>
        <p:spPr bwMode="gray">
          <a:xfrm>
            <a:off x="1" y="3573016"/>
            <a:ext cx="12191999" cy="3284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black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9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1</a:t>
            </a:r>
          </a:p>
        </p:txBody>
      </p:sp>
      <p:sp>
        <p:nvSpPr>
          <p:cNvPr id="11" name="Druckrahmen">
            <a:extLst>
              <a:ext uri="{FF2B5EF4-FFF2-40B4-BE49-F238E27FC236}">
                <a16:creationId xmlns:a16="http://schemas.microsoft.com/office/drawing/2014/main" id="{5B6CB28B-F266-4BFF-A587-37CF3DF2C61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01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071435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573463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 algn="ctr">
              <a:spcBef>
                <a:spcPts val="0"/>
              </a:spcBef>
              <a:defRPr lang="de-DE" b="0"/>
            </a:lvl1pPr>
          </a:lstStyle>
          <a:p>
            <a:pPr lvl="0"/>
            <a:r>
              <a:rPr lang="de-DE" dirty="0"/>
              <a:t>Um ein Hintergrundbild einzufügen, markieren Sie bitte den Platzhalter und wählen ein Bild über den Reiter „Einfügen“, „Bilder“ aus.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4" hasCustomPrompt="1"/>
          </p:nvPr>
        </p:nvSpPr>
        <p:spPr bwMode="gray">
          <a:xfrm flipH="1">
            <a:off x="384174" y="836712"/>
            <a:ext cx="11807826" cy="2736751"/>
          </a:xfrm>
          <a:custGeom>
            <a:avLst/>
            <a:gdLst>
              <a:gd name="connsiteX0" fmla="*/ 11350361 w 11807826"/>
              <a:gd name="connsiteY0" fmla="*/ 0 h 2736751"/>
              <a:gd name="connsiteX1" fmla="*/ 0 w 11807826"/>
              <a:gd name="connsiteY1" fmla="*/ 0 h 2736751"/>
              <a:gd name="connsiteX2" fmla="*/ 0 w 11807826"/>
              <a:gd name="connsiteY2" fmla="*/ 2736751 h 2736751"/>
              <a:gd name="connsiteX3" fmla="*/ 11807826 w 11807826"/>
              <a:gd name="connsiteY3" fmla="*/ 2736751 h 2736751"/>
              <a:gd name="connsiteX4" fmla="*/ 11807826 w 11807826"/>
              <a:gd name="connsiteY4" fmla="*/ 457465 h 2736751"/>
              <a:gd name="connsiteX5" fmla="*/ 11350361 w 11807826"/>
              <a:gd name="connsiteY5" fmla="*/ 0 h 2736751"/>
              <a:gd name="connsiteX0" fmla="*/ 0 w 11807826"/>
              <a:gd name="connsiteY0" fmla="*/ 2736751 h 2828191"/>
              <a:gd name="connsiteX1" fmla="*/ 11807826 w 11807826"/>
              <a:gd name="connsiteY1" fmla="*/ 2736751 h 2828191"/>
              <a:gd name="connsiteX2" fmla="*/ 11807826 w 11807826"/>
              <a:gd name="connsiteY2" fmla="*/ 457465 h 2828191"/>
              <a:gd name="connsiteX3" fmla="*/ 11350361 w 11807826"/>
              <a:gd name="connsiteY3" fmla="*/ 0 h 2828191"/>
              <a:gd name="connsiteX4" fmla="*/ 0 w 11807826"/>
              <a:gd name="connsiteY4" fmla="*/ 0 h 2828191"/>
              <a:gd name="connsiteX5" fmla="*/ 91440 w 11807826"/>
              <a:gd name="connsiteY5" fmla="*/ 2828191 h 2828191"/>
              <a:gd name="connsiteX0" fmla="*/ 0 w 11807826"/>
              <a:gd name="connsiteY0" fmla="*/ 2736751 h 2736751"/>
              <a:gd name="connsiteX1" fmla="*/ 11807826 w 11807826"/>
              <a:gd name="connsiteY1" fmla="*/ 2736751 h 2736751"/>
              <a:gd name="connsiteX2" fmla="*/ 11807826 w 11807826"/>
              <a:gd name="connsiteY2" fmla="*/ 457465 h 2736751"/>
              <a:gd name="connsiteX3" fmla="*/ 11350361 w 11807826"/>
              <a:gd name="connsiteY3" fmla="*/ 0 h 2736751"/>
              <a:gd name="connsiteX4" fmla="*/ 0 w 11807826"/>
              <a:gd name="connsiteY4" fmla="*/ 0 h 2736751"/>
              <a:gd name="connsiteX0" fmla="*/ 11807826 w 11807826"/>
              <a:gd name="connsiteY0" fmla="*/ 2736751 h 2736751"/>
              <a:gd name="connsiteX1" fmla="*/ 11807826 w 11807826"/>
              <a:gd name="connsiteY1" fmla="*/ 457465 h 2736751"/>
              <a:gd name="connsiteX2" fmla="*/ 11350361 w 11807826"/>
              <a:gd name="connsiteY2" fmla="*/ 0 h 2736751"/>
              <a:gd name="connsiteX3" fmla="*/ 0 w 11807826"/>
              <a:gd name="connsiteY3" fmla="*/ 0 h 27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07826" h="2736751">
                <a:moveTo>
                  <a:pt x="11807826" y="2736751"/>
                </a:moveTo>
                <a:lnTo>
                  <a:pt x="11807826" y="457465"/>
                </a:lnTo>
                <a:cubicBezTo>
                  <a:pt x="11807826" y="204814"/>
                  <a:pt x="11603012" y="0"/>
                  <a:pt x="11350361" y="0"/>
                </a:cubicBezTo>
                <a:lnTo>
                  <a:pt x="0" y="0"/>
                </a:lnTo>
              </a:path>
            </a:pathLst>
          </a:custGeom>
          <a:noFill/>
          <a:ln w="50800">
            <a:solidFill>
              <a:schemeClr val="accent2"/>
            </a:solidFill>
          </a:ln>
        </p:spPr>
        <p:txBody>
          <a:bodyPr wrap="square">
            <a:noAutofit/>
          </a:bodyPr>
          <a:lstStyle>
            <a:lvl1pPr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27" name="Textplatzhalter 4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1203328" y="4130207"/>
            <a:ext cx="10634892" cy="615553"/>
          </a:xfrm>
        </p:spPr>
        <p:txBody>
          <a:bodyPr anchor="t"/>
          <a:lstStyle>
            <a:lvl1pPr>
              <a:spcBef>
                <a:spcPts val="0"/>
              </a:spcBef>
              <a:defRPr sz="4000" b="1">
                <a:solidFill>
                  <a:schemeClr val="accent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Platzhalter Kapitelname</a:t>
            </a:r>
          </a:p>
        </p:txBody>
      </p:sp>
      <p:sp>
        <p:nvSpPr>
          <p:cNvPr id="21" name="Textplatzhalter 19"/>
          <p:cNvSpPr txBox="1">
            <a:spLocks noChangeAspect="1"/>
          </p:cNvSpPr>
          <p:nvPr userDrawn="1"/>
        </p:nvSpPr>
        <p:spPr bwMode="gray">
          <a:xfrm>
            <a:off x="10864016" y="6354152"/>
            <a:ext cx="974204" cy="324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 w="50800">
            <a:noFill/>
          </a:ln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1</a:t>
            </a:r>
          </a:p>
        </p:txBody>
      </p:sp>
      <p:sp>
        <p:nvSpPr>
          <p:cNvPr id="10" name="Druckrahmen">
            <a:extLst>
              <a:ext uri="{FF2B5EF4-FFF2-40B4-BE49-F238E27FC236}">
                <a16:creationId xmlns:a16="http://schemas.microsoft.com/office/drawing/2014/main" id="{CE89793A-E11E-434B-8861-A2A24AD5DEC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065316" y="917716"/>
            <a:ext cx="3712555" cy="3339376"/>
          </a:xfrm>
        </p:spPr>
        <p:txBody>
          <a:bodyPr wrap="none" anchor="b"/>
          <a:lstStyle>
            <a:lvl1pPr>
              <a:spcBef>
                <a:spcPts val="0"/>
              </a:spcBef>
              <a:defRPr sz="21700" b="0">
                <a:solidFill>
                  <a:schemeClr val="bg1"/>
                </a:solidFill>
              </a:defRPr>
            </a:lvl1pPr>
            <a:lvl2pPr>
              <a:defRPr b="0">
                <a:solidFill>
                  <a:schemeClr val="bg1"/>
                </a:solidFill>
              </a:defRPr>
            </a:lvl2pPr>
            <a:lvl3pPr>
              <a:defRPr b="0">
                <a:solidFill>
                  <a:schemeClr val="bg1"/>
                </a:solidFill>
              </a:defRPr>
            </a:lvl3pPr>
            <a:lvl4pPr>
              <a:defRPr b="0">
                <a:solidFill>
                  <a:schemeClr val="bg1"/>
                </a:solidFill>
              </a:defRPr>
            </a:lvl4pPr>
            <a:lvl5pPr>
              <a:defRPr b="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268825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623488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think-cell Folie" r:id="rId6" imgW="344" imgH="345" progId="TCLayout.ActiveDocument.1">
                  <p:embed/>
                </p:oleObj>
              </mc:Choice>
              <mc:Fallback>
                <p:oleObj name="think-cell Folie" r:id="rId6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t" anchorCtr="0">
            <a:noAutofit/>
          </a:bodyPr>
          <a:lstStyle/>
          <a:p>
            <a:pPr marL="0" lvl="0" indent="0" algn="l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Tx/>
              <a:buNone/>
            </a:pPr>
            <a:endParaRPr lang="de-DE" sz="2000" b="1" i="0" baseline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64FB014-998F-476A-83AB-02F0B66F64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800" y="6243251"/>
            <a:ext cx="11448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BEF2028D-AA01-41AA-83F1-6EDF51E76A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1476" y="1412876"/>
            <a:ext cx="11448000" cy="1487587"/>
          </a:xfrm>
        </p:spPr>
        <p:txBody>
          <a:bodyPr wrap="square"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4261E57-56AF-40D3-B8BA-714548789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62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2E84685B-A4B3-4B7D-B8A8-8C107F18D5D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410025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/>
          <a:p>
            <a:r>
              <a:rPr lang="de-DE" dirty="0"/>
              <a:t>Titelmasterformat durch Klicken bearbeiten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Textplatzhalter 12">
            <a:extLst>
              <a:ext uri="{FF2B5EF4-FFF2-40B4-BE49-F238E27FC236}">
                <a16:creationId xmlns:a16="http://schemas.microsoft.com/office/drawing/2014/main" id="{8A0F6248-1825-462D-863E-8FD0BC7384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11443256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1C7044B-AD00-4A0B-987D-10AB2AA2F7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BB8307F-641C-4703-A3B0-18C3E7348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41693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B5D42B3B-1F8A-446C-ADE5-D38AE6D9989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442892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6240463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 dirty="0"/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7267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43BB3F5-6099-4B61-A589-05E6B105DF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475" y="1412875"/>
            <a:ext cx="5580063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9028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B314C5E-EEF7-44D2-942D-0A22CB0EC3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279833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 smtClean="0"/>
              <a:t>29.01.2021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>
            <a:off x="1007529" y="6502042"/>
            <a:ext cx="9763309" cy="138499"/>
          </a:xfrm>
        </p:spPr>
        <p:txBody>
          <a:bodyPr/>
          <a:lstStyle/>
          <a:p>
            <a:r>
              <a:rPr lang="de-DE" noProof="0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 bwMode="gray">
          <a:xfrm>
            <a:off x="371475" y="1412875"/>
            <a:ext cx="5580062" cy="4968875"/>
          </a:xfrm>
          <a:solidFill>
            <a:schemeClr val="accent6"/>
          </a:solidFill>
          <a:ln>
            <a:noFill/>
          </a:ln>
        </p:spPr>
        <p:txBody>
          <a:bodyPr vert="horz" wrap="square" lIns="72000" tIns="72000" rIns="72000" bIns="72000" rtlCol="0">
            <a:noAutofit/>
          </a:bodyPr>
          <a:lstStyle>
            <a:lvl1pPr>
              <a:spcBef>
                <a:spcPts val="0"/>
              </a:spcBef>
              <a:defRPr lang="de-DE" b="0"/>
            </a:lvl1pPr>
          </a:lstStyle>
          <a:p>
            <a:pPr lvl="0"/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2FAEEE-6E6C-4B9F-8C30-3829B7034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12">
            <a:extLst>
              <a:ext uri="{FF2B5EF4-FFF2-40B4-BE49-F238E27FC236}">
                <a16:creationId xmlns:a16="http://schemas.microsoft.com/office/drawing/2014/main" id="{83746111-9B9D-49B3-A1EF-B4C01FF8FE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40525" y="6243251"/>
            <a:ext cx="5580000" cy="138499"/>
          </a:xfrm>
        </p:spPr>
        <p:txBody>
          <a:bodyPr vert="horz" wrap="square" lIns="0" tIns="0" rIns="0" bIns="0" rtlCol="0" anchor="b">
            <a:spAutoFit/>
          </a:bodyPr>
          <a:lstStyle>
            <a:lvl1pPr>
              <a:spcBef>
                <a:spcPts val="0"/>
              </a:spcBef>
              <a:defRPr lang="de-DE" sz="900" b="0" dirty="0" smtClean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Platzhalter Quelle/Fußnote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A7BF9EE-19E1-44B8-BB1F-181B404128B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3" y="1412875"/>
            <a:ext cx="5580062" cy="1487587"/>
          </a:xfrm>
        </p:spPr>
        <p:txBody>
          <a:bodyPr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7286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857EC88E-A3F2-4684-A326-0D9C60EE7D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15487067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think-cell Folie" r:id="rId21" imgW="344" imgH="345" progId="TCLayout.ActiveDocument.1">
                  <p:embed/>
                </p:oleObj>
              </mc:Choice>
              <mc:Fallback>
                <p:oleObj name="think-cell Folie" r:id="rId21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Headlinebalken"/>
          <p:cNvSpPr/>
          <p:nvPr userDrawn="1"/>
        </p:nvSpPr>
        <p:spPr bwMode="gray">
          <a:xfrm>
            <a:off x="0" y="1"/>
            <a:ext cx="12192000" cy="11247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48" cy="14875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371475" y="6502042"/>
            <a:ext cx="609600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29.01.2021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1007529" y="6502042"/>
            <a:ext cx="976330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I Ruhestandsplanung – Kooperation mit JURA DIREKT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058524" y="6502042"/>
            <a:ext cx="761999" cy="1384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ruckrahmen">
            <a:extLst>
              <a:ext uri="{FF2B5EF4-FFF2-40B4-BE49-F238E27FC236}">
                <a16:creationId xmlns:a16="http://schemas.microsoft.com/office/drawing/2014/main" id="{C23BDD6F-6C7A-454F-BD3A-0BCDFFAEE08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 algn="l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Textplatzhalter 6"/>
          <p:cNvSpPr txBox="1">
            <a:spLocks/>
          </p:cNvSpPr>
          <p:nvPr userDrawn="1"/>
        </p:nvSpPr>
        <p:spPr bwMode="blackWhite">
          <a:xfrm>
            <a:off x="10832400" y="255600"/>
            <a:ext cx="982800" cy="324000"/>
          </a:xfrm>
          <a:prstGeom prst="rect">
            <a:avLst/>
          </a:prstGeom>
          <a:blipFill>
            <a:blip r:embed="rId23"/>
            <a:stretch>
              <a:fillRect/>
            </a:stretch>
          </a:blipFill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00" kern="1200">
                <a:noFill/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00" kern="1200">
                <a:noFill/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00" kern="1200">
                <a:noFill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9935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1" r:id="rId2"/>
    <p:sldLayoutId id="2147483655" r:id="rId3"/>
    <p:sldLayoutId id="2147483662" r:id="rId4"/>
    <p:sldLayoutId id="2147483665" r:id="rId5"/>
    <p:sldLayoutId id="2147483650" r:id="rId6"/>
    <p:sldLayoutId id="2147483656" r:id="rId7"/>
    <p:sldLayoutId id="2147483657" r:id="rId8"/>
    <p:sldLayoutId id="2147483663" r:id="rId9"/>
    <p:sldLayoutId id="2147483658" r:id="rId10"/>
    <p:sldLayoutId id="2147483666" r:id="rId11"/>
    <p:sldLayoutId id="2147483654" r:id="rId12"/>
    <p:sldLayoutId id="2147483660" r:id="rId13"/>
    <p:sldLayoutId id="2147483671" r:id="rId14"/>
    <p:sldLayoutId id="2147483667" r:id="rId15"/>
    <p:sldLayoutId id="2147483661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Font typeface="Arial" panose="020B0604020202020204" pitchFamily="34" charset="0"/>
        <a:buNone/>
        <a:defRPr sz="16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55600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4020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3749" userDrawn="1">
          <p15:clr>
            <a:srgbClr val="F26B43"/>
          </p15:clr>
        </p15:guide>
        <p15:guide id="7" pos="3931" userDrawn="1">
          <p15:clr>
            <a:srgbClr val="F26B43"/>
          </p15:clr>
        </p15:guide>
        <p15:guide id="8" orient="horz" pos="2455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9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tags" Target="../tags/tag2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0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5.jpeg"/><Relationship Id="rId2" Type="http://schemas.openxmlformats.org/officeDocument/2006/relationships/tags" Target="../tags/tag2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tags" Target="../tags/tag28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tags" Target="../tags/tag29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11" Type="http://schemas.openxmlformats.org/officeDocument/2006/relationships/image" Target="../media/image17.png"/><Relationship Id="rId5" Type="http://schemas.openxmlformats.org/officeDocument/2006/relationships/oleObject" Target="../embeddings/oleObject23.bin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hyperlink" Target="https://www.juradirekt.com/kooperation/42" TargetMode="Externa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image" Target="../media/image22.jpeg"/><Relationship Id="rId2" Type="http://schemas.openxmlformats.org/officeDocument/2006/relationships/tags" Target="../tags/tag30.xml"/><Relationship Id="rId1" Type="http://schemas.openxmlformats.org/officeDocument/2006/relationships/vmlDrawing" Target="../drawings/vmlDrawing24.vml"/><Relationship Id="rId6" Type="http://schemas.openxmlformats.org/officeDocument/2006/relationships/tags" Target="../tags/tag34.xml"/><Relationship Id="rId11" Type="http://schemas.openxmlformats.org/officeDocument/2006/relationships/image" Target="../media/image1.emf"/><Relationship Id="rId5" Type="http://schemas.openxmlformats.org/officeDocument/2006/relationships/tags" Target="../tags/tag33.xml"/><Relationship Id="rId10" Type="http://schemas.openxmlformats.org/officeDocument/2006/relationships/oleObject" Target="../embeddings/oleObject24.bin"/><Relationship Id="rId4" Type="http://schemas.openxmlformats.org/officeDocument/2006/relationships/tags" Target="../tags/tag32.xml"/><Relationship Id="rId9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image" Target="../media/image22.jpeg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1.emf"/><Relationship Id="rId2" Type="http://schemas.openxmlformats.org/officeDocument/2006/relationships/tags" Target="../tags/tag36.xml"/><Relationship Id="rId1" Type="http://schemas.openxmlformats.org/officeDocument/2006/relationships/vmlDrawing" Target="../drawings/vmlDrawing25.vml"/><Relationship Id="rId6" Type="http://schemas.openxmlformats.org/officeDocument/2006/relationships/tags" Target="../tags/tag40.xml"/><Relationship Id="rId11" Type="http://schemas.openxmlformats.org/officeDocument/2006/relationships/oleObject" Target="../embeddings/oleObject25.bin"/><Relationship Id="rId5" Type="http://schemas.openxmlformats.org/officeDocument/2006/relationships/tags" Target="../tags/tag39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38.xml"/><Relationship Id="rId9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3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AAF809F5-24F4-4760-AD1F-E8245EDD130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58308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983432" y="2481283"/>
            <a:ext cx="10837092" cy="492443"/>
          </a:xfrm>
        </p:spPr>
        <p:txBody>
          <a:bodyPr vert="horz"/>
          <a:lstStyle/>
          <a:p>
            <a:r>
              <a:rPr lang="de-DE" smtClean="0"/>
              <a:t>Zusammenarbeit mit </a:t>
            </a:r>
            <a:r>
              <a:rPr lang="de-DE" dirty="0" smtClean="0"/>
              <a:t>JURA DIREKT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r>
              <a:rPr lang="de-DE" dirty="0" smtClean="0"/>
              <a:t>Mai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30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8CE0890A-A54E-4D5D-B5AC-3E1BD35E1B7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66730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716FEA3B-E652-46A8-8FFA-71398810537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615553"/>
          </a:xfrm>
        </p:spPr>
        <p:txBody>
          <a:bodyPr vert="horz"/>
          <a:lstStyle/>
          <a:p>
            <a:r>
              <a:rPr lang="de-DE" dirty="0"/>
              <a:t>JURA DIREKT ist ein juristischer Servicedienstleister* mit mehr als 60.000 Kunden</a:t>
            </a:r>
            <a:br>
              <a:rPr lang="de-DE" dirty="0"/>
            </a:br>
            <a:r>
              <a:rPr lang="de-DE" dirty="0"/>
              <a:t>und Erfahrung seit </a:t>
            </a:r>
            <a:r>
              <a:rPr lang="de-DE" dirty="0" smtClean="0"/>
              <a:t>2012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0237BA1-B649-4608-AC35-D4176E92650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70800" y="6243251"/>
            <a:ext cx="11448000" cy="138499"/>
          </a:xfrm>
        </p:spPr>
        <p:txBody>
          <a:bodyPr/>
          <a:lstStyle/>
          <a:p>
            <a:r>
              <a:rPr lang="de-DE" dirty="0"/>
              <a:t>* spezialisiert auf Vollmachten, Verfügungen und Testament.</a:t>
            </a:r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592D4854-4474-40BE-8EFB-3BAA907033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" b="925"/>
          <a:stretch>
            <a:fillRect/>
          </a:stretch>
        </p:blipFill>
        <p:spPr bwMode="gray">
          <a:xfrm>
            <a:off x="1196819" y="1487741"/>
            <a:ext cx="4034900" cy="467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ihandform 75">
            <a:extLst>
              <a:ext uri="{FF2B5EF4-FFF2-40B4-BE49-F238E27FC236}">
                <a16:creationId xmlns:a16="http://schemas.microsoft.com/office/drawing/2014/main" id="{65320863-1E6D-4457-BD20-0960B4586AB0}"/>
              </a:ext>
            </a:extLst>
          </p:cNvPr>
          <p:cNvSpPr/>
          <p:nvPr/>
        </p:nvSpPr>
        <p:spPr bwMode="gray">
          <a:xfrm>
            <a:off x="371426" y="2063928"/>
            <a:ext cx="825393" cy="825393"/>
          </a:xfrm>
          <a:custGeom>
            <a:avLst/>
            <a:gdLst>
              <a:gd name="connsiteX0" fmla="*/ 230448 w 825386"/>
              <a:gd name="connsiteY0" fmla="*/ 0 h 825386"/>
              <a:gd name="connsiteX1" fmla="*/ 575952 w 825386"/>
              <a:gd name="connsiteY1" fmla="*/ 0 h 825386"/>
              <a:gd name="connsiteX2" fmla="*/ 594938 w 825386"/>
              <a:gd name="connsiteY2" fmla="*/ 0 h 825386"/>
              <a:gd name="connsiteX3" fmla="*/ 825385 w 825386"/>
              <a:gd name="connsiteY3" fmla="*/ 0 h 825386"/>
              <a:gd name="connsiteX4" fmla="*/ 825385 w 825386"/>
              <a:gd name="connsiteY4" fmla="*/ 230438 h 825386"/>
              <a:gd name="connsiteX5" fmla="*/ 825386 w 825386"/>
              <a:gd name="connsiteY5" fmla="*/ 230448 h 825386"/>
              <a:gd name="connsiteX6" fmla="*/ 825386 w 825386"/>
              <a:gd name="connsiteY6" fmla="*/ 594938 h 825386"/>
              <a:gd name="connsiteX7" fmla="*/ 825385 w 825386"/>
              <a:gd name="connsiteY7" fmla="*/ 594948 h 825386"/>
              <a:gd name="connsiteX8" fmla="*/ 825385 w 825386"/>
              <a:gd name="connsiteY8" fmla="*/ 825386 h 825386"/>
              <a:gd name="connsiteX9" fmla="*/ 594938 w 825386"/>
              <a:gd name="connsiteY9" fmla="*/ 825386 h 825386"/>
              <a:gd name="connsiteX10" fmla="*/ 575952 w 825386"/>
              <a:gd name="connsiteY10" fmla="*/ 825386 h 825386"/>
              <a:gd name="connsiteX11" fmla="*/ 230448 w 825386"/>
              <a:gd name="connsiteY11" fmla="*/ 825386 h 825386"/>
              <a:gd name="connsiteX12" fmla="*/ 0 w 825386"/>
              <a:gd name="connsiteY12" fmla="*/ 594938 h 825386"/>
              <a:gd name="connsiteX13" fmla="*/ 0 w 825386"/>
              <a:gd name="connsiteY13" fmla="*/ 230448 h 825386"/>
              <a:gd name="connsiteX14" fmla="*/ 230448 w 825386"/>
              <a:gd name="connsiteY14" fmla="*/ 0 h 825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25386" h="825386">
                <a:moveTo>
                  <a:pt x="230448" y="0"/>
                </a:moveTo>
                <a:lnTo>
                  <a:pt x="575952" y="0"/>
                </a:lnTo>
                <a:lnTo>
                  <a:pt x="594938" y="0"/>
                </a:lnTo>
                <a:lnTo>
                  <a:pt x="825385" y="0"/>
                </a:lnTo>
                <a:lnTo>
                  <a:pt x="825385" y="230438"/>
                </a:lnTo>
                <a:lnTo>
                  <a:pt x="825386" y="230448"/>
                </a:lnTo>
                <a:lnTo>
                  <a:pt x="825386" y="594938"/>
                </a:lnTo>
                <a:lnTo>
                  <a:pt x="825385" y="594948"/>
                </a:lnTo>
                <a:lnTo>
                  <a:pt x="825385" y="825386"/>
                </a:lnTo>
                <a:lnTo>
                  <a:pt x="594938" y="825386"/>
                </a:lnTo>
                <a:lnTo>
                  <a:pt x="575952" y="825386"/>
                </a:lnTo>
                <a:lnTo>
                  <a:pt x="230448" y="825386"/>
                </a:lnTo>
                <a:cubicBezTo>
                  <a:pt x="103175" y="825386"/>
                  <a:pt x="0" y="722211"/>
                  <a:pt x="0" y="594938"/>
                </a:cubicBezTo>
                <a:lnTo>
                  <a:pt x="0" y="230448"/>
                </a:lnTo>
                <a:cubicBezTo>
                  <a:pt x="0" y="103175"/>
                  <a:pt x="103175" y="0"/>
                  <a:pt x="2304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914309">
              <a:spcBef>
                <a:spcPts val="600"/>
              </a:spcBef>
              <a:buClr>
                <a:srgbClr val="00718F"/>
              </a:buClr>
              <a:defRPr/>
            </a:pP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13" name="Eine Ecke des Rechtecks abrunden 13">
            <a:extLst>
              <a:ext uri="{FF2B5EF4-FFF2-40B4-BE49-F238E27FC236}">
                <a16:creationId xmlns:a16="http://schemas.microsoft.com/office/drawing/2014/main" id="{EB2DBD68-A7E5-481D-8A7D-8F36A03F3E48}"/>
              </a:ext>
            </a:extLst>
          </p:cNvPr>
          <p:cNvSpPr/>
          <p:nvPr/>
        </p:nvSpPr>
        <p:spPr bwMode="gray">
          <a:xfrm flipH="1">
            <a:off x="1196820" y="1444884"/>
            <a:ext cx="10995181" cy="4720610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0" fmla="*/ 0 w 10214177"/>
              <a:gd name="connsiteY0" fmla="*/ 0 h 4286556"/>
              <a:gd name="connsiteX1" fmla="*/ 9756416 w 10214177"/>
              <a:gd name="connsiteY1" fmla="*/ 0 h 4286556"/>
              <a:gd name="connsiteX2" fmla="*/ 10214177 w 10214177"/>
              <a:gd name="connsiteY2" fmla="*/ 457761 h 4286556"/>
              <a:gd name="connsiteX3" fmla="*/ 10214177 w 10214177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4177" h="4286556">
                <a:moveTo>
                  <a:pt x="0" y="0"/>
                </a:moveTo>
                <a:lnTo>
                  <a:pt x="9756416" y="0"/>
                </a:lnTo>
                <a:cubicBezTo>
                  <a:pt x="10009230" y="0"/>
                  <a:pt x="10214177" y="204947"/>
                  <a:pt x="10214177" y="457761"/>
                </a:cubicBezTo>
                <a:lnTo>
                  <a:pt x="10214177" y="4286556"/>
                </a:lnTo>
              </a:path>
            </a:pathLst>
          </a:custGeom>
          <a:noFill/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309">
              <a:defRPr/>
            </a:pPr>
            <a:endParaRPr lang="de-DE" kern="0" dirty="0">
              <a:solidFill>
                <a:prstClr val="white"/>
              </a:solidFill>
            </a:endParaRPr>
          </a:p>
        </p:txBody>
      </p:sp>
      <p:grpSp>
        <p:nvGrpSpPr>
          <p:cNvPr id="14" name="METRO ICON - package">
            <a:extLst>
              <a:ext uri="{FF2B5EF4-FFF2-40B4-BE49-F238E27FC236}">
                <a16:creationId xmlns:a16="http://schemas.microsoft.com/office/drawing/2014/main" id="{4B63F090-2F0F-473C-8C6E-9C53B8671B6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0303" y="2178642"/>
            <a:ext cx="485774" cy="576856"/>
            <a:chOff x="1983384" y="4326692"/>
            <a:chExt cx="446862" cy="530649"/>
          </a:xfrm>
          <a:solidFill>
            <a:schemeClr val="bg1"/>
          </a:solidFill>
        </p:grpSpPr>
        <p:sp>
          <p:nvSpPr>
            <p:cNvPr id="15" name="Freeform 29">
              <a:extLst>
                <a:ext uri="{FF2B5EF4-FFF2-40B4-BE49-F238E27FC236}">
                  <a16:creationId xmlns:a16="http://schemas.microsoft.com/office/drawing/2014/main" id="{9DB8E7FA-E537-4382-A3D6-3FAEF53674B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057861" y="4326692"/>
              <a:ext cx="295581" cy="330492"/>
            </a:xfrm>
            <a:custGeom>
              <a:avLst/>
              <a:gdLst>
                <a:gd name="T0" fmla="*/ 179 w 179"/>
                <a:gd name="T1" fmla="*/ 105 h 199"/>
                <a:gd name="T2" fmla="*/ 179 w 179"/>
                <a:gd name="T3" fmla="*/ 149 h 199"/>
                <a:gd name="T4" fmla="*/ 176 w 179"/>
                <a:gd name="T5" fmla="*/ 155 h 199"/>
                <a:gd name="T6" fmla="*/ 103 w 179"/>
                <a:gd name="T7" fmla="*/ 197 h 199"/>
                <a:gd name="T8" fmla="*/ 97 w 179"/>
                <a:gd name="T9" fmla="*/ 197 h 199"/>
                <a:gd name="T10" fmla="*/ 3 w 179"/>
                <a:gd name="T11" fmla="*/ 143 h 199"/>
                <a:gd name="T12" fmla="*/ 0 w 179"/>
                <a:gd name="T13" fmla="*/ 137 h 199"/>
                <a:gd name="T14" fmla="*/ 0 w 179"/>
                <a:gd name="T15" fmla="*/ 49 h 199"/>
                <a:gd name="T16" fmla="*/ 3 w 179"/>
                <a:gd name="T17" fmla="*/ 43 h 199"/>
                <a:gd name="T18" fmla="*/ 76 w 179"/>
                <a:gd name="T19" fmla="*/ 1 h 199"/>
                <a:gd name="T20" fmla="*/ 83 w 179"/>
                <a:gd name="T21" fmla="*/ 1 h 199"/>
                <a:gd name="T22" fmla="*/ 176 w 179"/>
                <a:gd name="T23" fmla="*/ 55 h 199"/>
                <a:gd name="T24" fmla="*/ 179 w 179"/>
                <a:gd name="T25" fmla="*/ 60 h 199"/>
                <a:gd name="T26" fmla="*/ 179 w 179"/>
                <a:gd name="T27" fmla="*/ 105 h 199"/>
                <a:gd name="T28" fmla="*/ 92 w 179"/>
                <a:gd name="T29" fmla="*/ 177 h 199"/>
                <a:gd name="T30" fmla="*/ 92 w 179"/>
                <a:gd name="T31" fmla="*/ 175 h 199"/>
                <a:gd name="T32" fmla="*/ 92 w 179"/>
                <a:gd name="T33" fmla="*/ 109 h 199"/>
                <a:gd name="T34" fmla="*/ 89 w 179"/>
                <a:gd name="T35" fmla="*/ 105 h 199"/>
                <a:gd name="T36" fmla="*/ 18 w 179"/>
                <a:gd name="T37" fmla="*/ 64 h 199"/>
                <a:gd name="T38" fmla="*/ 14 w 179"/>
                <a:gd name="T39" fmla="*/ 62 h 199"/>
                <a:gd name="T40" fmla="*/ 14 w 179"/>
                <a:gd name="T41" fmla="*/ 129 h 199"/>
                <a:gd name="T42" fmla="*/ 18 w 179"/>
                <a:gd name="T43" fmla="*/ 134 h 199"/>
                <a:gd name="T44" fmla="*/ 55 w 179"/>
                <a:gd name="T45" fmla="*/ 156 h 199"/>
                <a:gd name="T46" fmla="*/ 92 w 179"/>
                <a:gd name="T47" fmla="*/ 177 h 199"/>
                <a:gd name="T48" fmla="*/ 123 w 179"/>
                <a:gd name="T49" fmla="*/ 98 h 199"/>
                <a:gd name="T50" fmla="*/ 110 w 179"/>
                <a:gd name="T51" fmla="*/ 105 h 199"/>
                <a:gd name="T52" fmla="*/ 107 w 179"/>
                <a:gd name="T53" fmla="*/ 110 h 199"/>
                <a:gd name="T54" fmla="*/ 107 w 179"/>
                <a:gd name="T55" fmla="*/ 147 h 199"/>
                <a:gd name="T56" fmla="*/ 107 w 179"/>
                <a:gd name="T57" fmla="*/ 178 h 199"/>
                <a:gd name="T58" fmla="*/ 109 w 179"/>
                <a:gd name="T59" fmla="*/ 177 h 199"/>
                <a:gd name="T60" fmla="*/ 162 w 179"/>
                <a:gd name="T61" fmla="*/ 146 h 199"/>
                <a:gd name="T62" fmla="*/ 164 w 179"/>
                <a:gd name="T63" fmla="*/ 141 h 199"/>
                <a:gd name="T64" fmla="*/ 164 w 179"/>
                <a:gd name="T65" fmla="*/ 95 h 199"/>
                <a:gd name="T66" fmla="*/ 164 w 179"/>
                <a:gd name="T67" fmla="*/ 75 h 199"/>
                <a:gd name="T68" fmla="*/ 153 w 179"/>
                <a:gd name="T69" fmla="*/ 81 h 199"/>
                <a:gd name="T70" fmla="*/ 151 w 179"/>
                <a:gd name="T71" fmla="*/ 85 h 199"/>
                <a:gd name="T72" fmla="*/ 151 w 179"/>
                <a:gd name="T73" fmla="*/ 106 h 199"/>
                <a:gd name="T74" fmla="*/ 149 w 179"/>
                <a:gd name="T75" fmla="*/ 109 h 199"/>
                <a:gd name="T76" fmla="*/ 123 w 179"/>
                <a:gd name="T77" fmla="*/ 124 h 199"/>
                <a:gd name="T78" fmla="*/ 123 w 179"/>
                <a:gd name="T79" fmla="*/ 98 h 199"/>
                <a:gd name="T80" fmla="*/ 22 w 179"/>
                <a:gd name="T81" fmla="*/ 49 h 199"/>
                <a:gd name="T82" fmla="*/ 98 w 179"/>
                <a:gd name="T83" fmla="*/ 93 h 199"/>
                <a:gd name="T84" fmla="*/ 101 w 179"/>
                <a:gd name="T85" fmla="*/ 93 h 199"/>
                <a:gd name="T86" fmla="*/ 114 w 179"/>
                <a:gd name="T87" fmla="*/ 86 h 199"/>
                <a:gd name="T88" fmla="*/ 114 w 179"/>
                <a:gd name="T89" fmla="*/ 85 h 199"/>
                <a:gd name="T90" fmla="*/ 40 w 179"/>
                <a:gd name="T91" fmla="*/ 41 h 199"/>
                <a:gd name="T92" fmla="*/ 37 w 179"/>
                <a:gd name="T93" fmla="*/ 41 h 199"/>
                <a:gd name="T94" fmla="*/ 22 w 179"/>
                <a:gd name="T95" fmla="*/ 49 h 199"/>
                <a:gd name="T96" fmla="*/ 65 w 179"/>
                <a:gd name="T97" fmla="*/ 24 h 199"/>
                <a:gd name="T98" fmla="*/ 66 w 179"/>
                <a:gd name="T99" fmla="*/ 25 h 199"/>
                <a:gd name="T100" fmla="*/ 141 w 179"/>
                <a:gd name="T101" fmla="*/ 69 h 199"/>
                <a:gd name="T102" fmla="*/ 144 w 179"/>
                <a:gd name="T103" fmla="*/ 69 h 199"/>
                <a:gd name="T104" fmla="*/ 158 w 179"/>
                <a:gd name="T105" fmla="*/ 62 h 199"/>
                <a:gd name="T106" fmla="*/ 157 w 179"/>
                <a:gd name="T107" fmla="*/ 61 h 199"/>
                <a:gd name="T108" fmla="*/ 81 w 179"/>
                <a:gd name="T109" fmla="*/ 17 h 199"/>
                <a:gd name="T110" fmla="*/ 78 w 179"/>
                <a:gd name="T111" fmla="*/ 17 h 199"/>
                <a:gd name="T112" fmla="*/ 65 w 179"/>
                <a:gd name="T113" fmla="*/ 2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9" h="199">
                  <a:moveTo>
                    <a:pt x="179" y="105"/>
                  </a:moveTo>
                  <a:cubicBezTo>
                    <a:pt x="179" y="120"/>
                    <a:pt x="179" y="135"/>
                    <a:pt x="179" y="149"/>
                  </a:cubicBezTo>
                  <a:cubicBezTo>
                    <a:pt x="179" y="152"/>
                    <a:pt x="178" y="153"/>
                    <a:pt x="176" y="155"/>
                  </a:cubicBezTo>
                  <a:cubicBezTo>
                    <a:pt x="152" y="169"/>
                    <a:pt x="127" y="183"/>
                    <a:pt x="103" y="197"/>
                  </a:cubicBezTo>
                  <a:cubicBezTo>
                    <a:pt x="101" y="199"/>
                    <a:pt x="99" y="199"/>
                    <a:pt x="97" y="197"/>
                  </a:cubicBezTo>
                  <a:cubicBezTo>
                    <a:pt x="65" y="179"/>
                    <a:pt x="34" y="161"/>
                    <a:pt x="3" y="143"/>
                  </a:cubicBezTo>
                  <a:cubicBezTo>
                    <a:pt x="1" y="141"/>
                    <a:pt x="0" y="140"/>
                    <a:pt x="0" y="137"/>
                  </a:cubicBezTo>
                  <a:cubicBezTo>
                    <a:pt x="0" y="108"/>
                    <a:pt x="0" y="78"/>
                    <a:pt x="0" y="49"/>
                  </a:cubicBezTo>
                  <a:cubicBezTo>
                    <a:pt x="0" y="46"/>
                    <a:pt x="1" y="45"/>
                    <a:pt x="3" y="43"/>
                  </a:cubicBezTo>
                  <a:cubicBezTo>
                    <a:pt x="28" y="29"/>
                    <a:pt x="52" y="15"/>
                    <a:pt x="76" y="1"/>
                  </a:cubicBezTo>
                  <a:cubicBezTo>
                    <a:pt x="79" y="0"/>
                    <a:pt x="81" y="0"/>
                    <a:pt x="83" y="1"/>
                  </a:cubicBezTo>
                  <a:cubicBezTo>
                    <a:pt x="114" y="19"/>
                    <a:pt x="145" y="37"/>
                    <a:pt x="176" y="55"/>
                  </a:cubicBezTo>
                  <a:cubicBezTo>
                    <a:pt x="179" y="57"/>
                    <a:pt x="179" y="58"/>
                    <a:pt x="179" y="60"/>
                  </a:cubicBezTo>
                  <a:cubicBezTo>
                    <a:pt x="179" y="75"/>
                    <a:pt x="179" y="90"/>
                    <a:pt x="179" y="105"/>
                  </a:cubicBezTo>
                  <a:close/>
                  <a:moveTo>
                    <a:pt x="92" y="177"/>
                  </a:moveTo>
                  <a:cubicBezTo>
                    <a:pt x="92" y="176"/>
                    <a:pt x="92" y="176"/>
                    <a:pt x="92" y="175"/>
                  </a:cubicBezTo>
                  <a:cubicBezTo>
                    <a:pt x="92" y="153"/>
                    <a:pt x="92" y="131"/>
                    <a:pt x="92" y="109"/>
                  </a:cubicBezTo>
                  <a:cubicBezTo>
                    <a:pt x="92" y="107"/>
                    <a:pt x="91" y="106"/>
                    <a:pt x="89" y="105"/>
                  </a:cubicBezTo>
                  <a:cubicBezTo>
                    <a:pt x="66" y="91"/>
                    <a:pt x="42" y="78"/>
                    <a:pt x="18" y="64"/>
                  </a:cubicBezTo>
                  <a:cubicBezTo>
                    <a:pt x="17" y="63"/>
                    <a:pt x="16" y="63"/>
                    <a:pt x="14" y="62"/>
                  </a:cubicBezTo>
                  <a:cubicBezTo>
                    <a:pt x="14" y="85"/>
                    <a:pt x="15" y="107"/>
                    <a:pt x="14" y="129"/>
                  </a:cubicBezTo>
                  <a:cubicBezTo>
                    <a:pt x="14" y="132"/>
                    <a:pt x="15" y="133"/>
                    <a:pt x="18" y="134"/>
                  </a:cubicBezTo>
                  <a:cubicBezTo>
                    <a:pt x="30" y="142"/>
                    <a:pt x="42" y="149"/>
                    <a:pt x="55" y="156"/>
                  </a:cubicBezTo>
                  <a:cubicBezTo>
                    <a:pt x="67" y="163"/>
                    <a:pt x="79" y="170"/>
                    <a:pt x="92" y="177"/>
                  </a:cubicBezTo>
                  <a:close/>
                  <a:moveTo>
                    <a:pt x="123" y="98"/>
                  </a:moveTo>
                  <a:cubicBezTo>
                    <a:pt x="118" y="100"/>
                    <a:pt x="114" y="103"/>
                    <a:pt x="110" y="105"/>
                  </a:cubicBezTo>
                  <a:cubicBezTo>
                    <a:pt x="108" y="106"/>
                    <a:pt x="107" y="108"/>
                    <a:pt x="107" y="110"/>
                  </a:cubicBezTo>
                  <a:cubicBezTo>
                    <a:pt x="107" y="123"/>
                    <a:pt x="107" y="135"/>
                    <a:pt x="107" y="147"/>
                  </a:cubicBezTo>
                  <a:cubicBezTo>
                    <a:pt x="107" y="157"/>
                    <a:pt x="107" y="167"/>
                    <a:pt x="107" y="178"/>
                  </a:cubicBezTo>
                  <a:cubicBezTo>
                    <a:pt x="108" y="177"/>
                    <a:pt x="108" y="177"/>
                    <a:pt x="109" y="177"/>
                  </a:cubicBezTo>
                  <a:cubicBezTo>
                    <a:pt x="127" y="166"/>
                    <a:pt x="144" y="156"/>
                    <a:pt x="162" y="146"/>
                  </a:cubicBezTo>
                  <a:cubicBezTo>
                    <a:pt x="163" y="145"/>
                    <a:pt x="164" y="143"/>
                    <a:pt x="164" y="141"/>
                  </a:cubicBezTo>
                  <a:cubicBezTo>
                    <a:pt x="165" y="126"/>
                    <a:pt x="164" y="110"/>
                    <a:pt x="164" y="95"/>
                  </a:cubicBezTo>
                  <a:cubicBezTo>
                    <a:pt x="164" y="88"/>
                    <a:pt x="164" y="82"/>
                    <a:pt x="164" y="75"/>
                  </a:cubicBezTo>
                  <a:cubicBezTo>
                    <a:pt x="160" y="77"/>
                    <a:pt x="156" y="79"/>
                    <a:pt x="153" y="81"/>
                  </a:cubicBezTo>
                  <a:cubicBezTo>
                    <a:pt x="152" y="82"/>
                    <a:pt x="151" y="84"/>
                    <a:pt x="151" y="85"/>
                  </a:cubicBezTo>
                  <a:cubicBezTo>
                    <a:pt x="150" y="92"/>
                    <a:pt x="151" y="99"/>
                    <a:pt x="151" y="106"/>
                  </a:cubicBezTo>
                  <a:cubicBezTo>
                    <a:pt x="151" y="107"/>
                    <a:pt x="150" y="109"/>
                    <a:pt x="149" y="109"/>
                  </a:cubicBezTo>
                  <a:cubicBezTo>
                    <a:pt x="141" y="114"/>
                    <a:pt x="132" y="119"/>
                    <a:pt x="123" y="124"/>
                  </a:cubicBezTo>
                  <a:cubicBezTo>
                    <a:pt x="123" y="115"/>
                    <a:pt x="123" y="107"/>
                    <a:pt x="123" y="98"/>
                  </a:cubicBezTo>
                  <a:close/>
                  <a:moveTo>
                    <a:pt x="22" y="49"/>
                  </a:moveTo>
                  <a:cubicBezTo>
                    <a:pt x="48" y="64"/>
                    <a:pt x="73" y="79"/>
                    <a:pt x="98" y="93"/>
                  </a:cubicBezTo>
                  <a:cubicBezTo>
                    <a:pt x="99" y="94"/>
                    <a:pt x="100" y="94"/>
                    <a:pt x="101" y="93"/>
                  </a:cubicBezTo>
                  <a:cubicBezTo>
                    <a:pt x="105" y="91"/>
                    <a:pt x="110" y="88"/>
                    <a:pt x="114" y="86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89" y="70"/>
                    <a:pt x="65" y="56"/>
                    <a:pt x="40" y="41"/>
                  </a:cubicBezTo>
                  <a:cubicBezTo>
                    <a:pt x="39" y="41"/>
                    <a:pt x="38" y="40"/>
                    <a:pt x="37" y="41"/>
                  </a:cubicBezTo>
                  <a:cubicBezTo>
                    <a:pt x="32" y="43"/>
                    <a:pt x="27" y="46"/>
                    <a:pt x="22" y="49"/>
                  </a:cubicBezTo>
                  <a:close/>
                  <a:moveTo>
                    <a:pt x="65" y="24"/>
                  </a:moveTo>
                  <a:cubicBezTo>
                    <a:pt x="65" y="25"/>
                    <a:pt x="66" y="25"/>
                    <a:pt x="66" y="25"/>
                  </a:cubicBezTo>
                  <a:cubicBezTo>
                    <a:pt x="91" y="40"/>
                    <a:pt x="116" y="55"/>
                    <a:pt x="141" y="69"/>
                  </a:cubicBezTo>
                  <a:cubicBezTo>
                    <a:pt x="142" y="70"/>
                    <a:pt x="143" y="70"/>
                    <a:pt x="144" y="69"/>
                  </a:cubicBezTo>
                  <a:cubicBezTo>
                    <a:pt x="149" y="67"/>
                    <a:pt x="153" y="64"/>
                    <a:pt x="158" y="62"/>
                  </a:cubicBezTo>
                  <a:cubicBezTo>
                    <a:pt x="157" y="62"/>
                    <a:pt x="157" y="61"/>
                    <a:pt x="157" y="61"/>
                  </a:cubicBezTo>
                  <a:cubicBezTo>
                    <a:pt x="132" y="47"/>
                    <a:pt x="107" y="32"/>
                    <a:pt x="81" y="17"/>
                  </a:cubicBezTo>
                  <a:cubicBezTo>
                    <a:pt x="80" y="17"/>
                    <a:pt x="79" y="17"/>
                    <a:pt x="78" y="17"/>
                  </a:cubicBezTo>
                  <a:cubicBezTo>
                    <a:pt x="74" y="19"/>
                    <a:pt x="69" y="22"/>
                    <a:pt x="65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94BB1D09-5C45-48DA-8AED-631464CDBA18}"/>
                </a:ext>
              </a:extLst>
            </p:cNvPr>
            <p:cNvSpPr>
              <a:spLocks/>
            </p:cNvSpPr>
            <p:nvPr/>
          </p:nvSpPr>
          <p:spPr bwMode="gray">
            <a:xfrm>
              <a:off x="2237070" y="4540814"/>
              <a:ext cx="193176" cy="316527"/>
            </a:xfrm>
            <a:custGeom>
              <a:avLst/>
              <a:gdLst>
                <a:gd name="T0" fmla="*/ 79 w 117"/>
                <a:gd name="T1" fmla="*/ 190 h 190"/>
                <a:gd name="T2" fmla="*/ 76 w 117"/>
                <a:gd name="T3" fmla="*/ 190 h 190"/>
                <a:gd name="T4" fmla="*/ 16 w 117"/>
                <a:gd name="T5" fmla="*/ 190 h 190"/>
                <a:gd name="T6" fmla="*/ 12 w 117"/>
                <a:gd name="T7" fmla="*/ 187 h 190"/>
                <a:gd name="T8" fmla="*/ 1 w 117"/>
                <a:gd name="T9" fmla="*/ 137 h 190"/>
                <a:gd name="T10" fmla="*/ 18 w 117"/>
                <a:gd name="T11" fmla="*/ 91 h 190"/>
                <a:gd name="T12" fmla="*/ 43 w 117"/>
                <a:gd name="T13" fmla="*/ 65 h 190"/>
                <a:gd name="T14" fmla="*/ 59 w 117"/>
                <a:gd name="T15" fmla="*/ 59 h 190"/>
                <a:gd name="T16" fmla="*/ 67 w 117"/>
                <a:gd name="T17" fmla="*/ 80 h 190"/>
                <a:gd name="T18" fmla="*/ 44 w 117"/>
                <a:gd name="T19" fmla="*/ 106 h 190"/>
                <a:gd name="T20" fmla="*/ 41 w 117"/>
                <a:gd name="T21" fmla="*/ 110 h 190"/>
                <a:gd name="T22" fmla="*/ 42 w 117"/>
                <a:gd name="T23" fmla="*/ 116 h 190"/>
                <a:gd name="T24" fmla="*/ 48 w 117"/>
                <a:gd name="T25" fmla="*/ 116 h 190"/>
                <a:gd name="T26" fmla="*/ 51 w 117"/>
                <a:gd name="T27" fmla="*/ 114 h 190"/>
                <a:gd name="T28" fmla="*/ 84 w 117"/>
                <a:gd name="T29" fmla="*/ 77 h 190"/>
                <a:gd name="T30" fmla="*/ 90 w 117"/>
                <a:gd name="T31" fmla="*/ 60 h 190"/>
                <a:gd name="T32" fmla="*/ 90 w 117"/>
                <a:gd name="T33" fmla="*/ 19 h 190"/>
                <a:gd name="T34" fmla="*/ 90 w 117"/>
                <a:gd name="T35" fmla="*/ 13 h 190"/>
                <a:gd name="T36" fmla="*/ 105 w 117"/>
                <a:gd name="T37" fmla="*/ 1 h 190"/>
                <a:gd name="T38" fmla="*/ 117 w 117"/>
                <a:gd name="T39" fmla="*/ 15 h 190"/>
                <a:gd name="T40" fmla="*/ 117 w 117"/>
                <a:gd name="T41" fmla="*/ 56 h 190"/>
                <a:gd name="T42" fmla="*/ 117 w 117"/>
                <a:gd name="T43" fmla="*/ 79 h 190"/>
                <a:gd name="T44" fmla="*/ 108 w 117"/>
                <a:gd name="T45" fmla="*/ 105 h 190"/>
                <a:gd name="T46" fmla="*/ 88 w 117"/>
                <a:gd name="T47" fmla="*/ 146 h 190"/>
                <a:gd name="T48" fmla="*/ 80 w 117"/>
                <a:gd name="T49" fmla="*/ 187 h 190"/>
                <a:gd name="T50" fmla="*/ 79 w 117"/>
                <a:gd name="T51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190">
                  <a:moveTo>
                    <a:pt x="79" y="190"/>
                  </a:moveTo>
                  <a:cubicBezTo>
                    <a:pt x="78" y="190"/>
                    <a:pt x="77" y="190"/>
                    <a:pt x="76" y="190"/>
                  </a:cubicBezTo>
                  <a:cubicBezTo>
                    <a:pt x="56" y="190"/>
                    <a:pt x="36" y="190"/>
                    <a:pt x="16" y="190"/>
                  </a:cubicBezTo>
                  <a:cubicBezTo>
                    <a:pt x="14" y="190"/>
                    <a:pt x="12" y="190"/>
                    <a:pt x="12" y="187"/>
                  </a:cubicBezTo>
                  <a:cubicBezTo>
                    <a:pt x="7" y="171"/>
                    <a:pt x="2" y="154"/>
                    <a:pt x="1" y="137"/>
                  </a:cubicBezTo>
                  <a:cubicBezTo>
                    <a:pt x="0" y="119"/>
                    <a:pt x="5" y="104"/>
                    <a:pt x="18" y="91"/>
                  </a:cubicBezTo>
                  <a:cubicBezTo>
                    <a:pt x="26" y="82"/>
                    <a:pt x="35" y="74"/>
                    <a:pt x="43" y="65"/>
                  </a:cubicBezTo>
                  <a:cubicBezTo>
                    <a:pt x="48" y="61"/>
                    <a:pt x="53" y="57"/>
                    <a:pt x="59" y="59"/>
                  </a:cubicBezTo>
                  <a:cubicBezTo>
                    <a:pt x="69" y="61"/>
                    <a:pt x="73" y="72"/>
                    <a:pt x="67" y="80"/>
                  </a:cubicBezTo>
                  <a:cubicBezTo>
                    <a:pt x="60" y="89"/>
                    <a:pt x="52" y="97"/>
                    <a:pt x="44" y="106"/>
                  </a:cubicBezTo>
                  <a:cubicBezTo>
                    <a:pt x="43" y="107"/>
                    <a:pt x="42" y="108"/>
                    <a:pt x="41" y="110"/>
                  </a:cubicBezTo>
                  <a:cubicBezTo>
                    <a:pt x="40" y="112"/>
                    <a:pt x="40" y="114"/>
                    <a:pt x="42" y="116"/>
                  </a:cubicBezTo>
                  <a:cubicBezTo>
                    <a:pt x="44" y="118"/>
                    <a:pt x="46" y="118"/>
                    <a:pt x="48" y="116"/>
                  </a:cubicBezTo>
                  <a:cubicBezTo>
                    <a:pt x="49" y="116"/>
                    <a:pt x="50" y="115"/>
                    <a:pt x="51" y="114"/>
                  </a:cubicBezTo>
                  <a:cubicBezTo>
                    <a:pt x="62" y="102"/>
                    <a:pt x="73" y="89"/>
                    <a:pt x="84" y="77"/>
                  </a:cubicBezTo>
                  <a:cubicBezTo>
                    <a:pt x="88" y="72"/>
                    <a:pt x="90" y="67"/>
                    <a:pt x="90" y="60"/>
                  </a:cubicBezTo>
                  <a:cubicBezTo>
                    <a:pt x="90" y="47"/>
                    <a:pt x="90" y="33"/>
                    <a:pt x="90" y="19"/>
                  </a:cubicBezTo>
                  <a:cubicBezTo>
                    <a:pt x="90" y="17"/>
                    <a:pt x="90" y="15"/>
                    <a:pt x="90" y="13"/>
                  </a:cubicBezTo>
                  <a:cubicBezTo>
                    <a:pt x="92" y="5"/>
                    <a:pt x="97" y="0"/>
                    <a:pt x="105" y="1"/>
                  </a:cubicBezTo>
                  <a:cubicBezTo>
                    <a:pt x="111" y="1"/>
                    <a:pt x="117" y="7"/>
                    <a:pt x="117" y="15"/>
                  </a:cubicBezTo>
                  <a:cubicBezTo>
                    <a:pt x="117" y="28"/>
                    <a:pt x="117" y="42"/>
                    <a:pt x="117" y="56"/>
                  </a:cubicBezTo>
                  <a:cubicBezTo>
                    <a:pt x="117" y="63"/>
                    <a:pt x="117" y="71"/>
                    <a:pt x="117" y="79"/>
                  </a:cubicBezTo>
                  <a:cubicBezTo>
                    <a:pt x="117" y="89"/>
                    <a:pt x="112" y="97"/>
                    <a:pt x="108" y="105"/>
                  </a:cubicBezTo>
                  <a:cubicBezTo>
                    <a:pt x="101" y="119"/>
                    <a:pt x="94" y="132"/>
                    <a:pt x="88" y="146"/>
                  </a:cubicBezTo>
                  <a:cubicBezTo>
                    <a:pt x="83" y="159"/>
                    <a:pt x="80" y="173"/>
                    <a:pt x="80" y="187"/>
                  </a:cubicBezTo>
                  <a:cubicBezTo>
                    <a:pt x="80" y="188"/>
                    <a:pt x="80" y="189"/>
                    <a:pt x="79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7" name="Freeform 29">
              <a:extLst>
                <a:ext uri="{FF2B5EF4-FFF2-40B4-BE49-F238E27FC236}">
                  <a16:creationId xmlns:a16="http://schemas.microsoft.com/office/drawing/2014/main" id="{ADCD52C2-8C76-4880-B570-11003AA77E40}"/>
                </a:ext>
              </a:extLst>
            </p:cNvPr>
            <p:cNvSpPr>
              <a:spLocks/>
            </p:cNvSpPr>
            <p:nvPr/>
          </p:nvSpPr>
          <p:spPr bwMode="gray">
            <a:xfrm>
              <a:off x="1983384" y="4543141"/>
              <a:ext cx="193176" cy="314200"/>
            </a:xfrm>
            <a:custGeom>
              <a:avLst/>
              <a:gdLst>
                <a:gd name="T0" fmla="*/ 38 w 117"/>
                <a:gd name="T1" fmla="*/ 189 h 189"/>
                <a:gd name="T2" fmla="*/ 27 w 117"/>
                <a:gd name="T3" fmla="*/ 137 h 189"/>
                <a:gd name="T4" fmla="*/ 8 w 117"/>
                <a:gd name="T5" fmla="*/ 101 h 189"/>
                <a:gd name="T6" fmla="*/ 0 w 117"/>
                <a:gd name="T7" fmla="*/ 74 h 189"/>
                <a:gd name="T8" fmla="*/ 0 w 117"/>
                <a:gd name="T9" fmla="*/ 59 h 189"/>
                <a:gd name="T10" fmla="*/ 0 w 117"/>
                <a:gd name="T11" fmla="*/ 14 h 189"/>
                <a:gd name="T12" fmla="*/ 14 w 117"/>
                <a:gd name="T13" fmla="*/ 0 h 189"/>
                <a:gd name="T14" fmla="*/ 27 w 117"/>
                <a:gd name="T15" fmla="*/ 14 h 189"/>
                <a:gd name="T16" fmla="*/ 27 w 117"/>
                <a:gd name="T17" fmla="*/ 57 h 189"/>
                <a:gd name="T18" fmla="*/ 34 w 117"/>
                <a:gd name="T19" fmla="*/ 78 h 189"/>
                <a:gd name="T20" fmla="*/ 66 w 117"/>
                <a:gd name="T21" fmla="*/ 113 h 189"/>
                <a:gd name="T22" fmla="*/ 68 w 117"/>
                <a:gd name="T23" fmla="*/ 115 h 189"/>
                <a:gd name="T24" fmla="*/ 75 w 117"/>
                <a:gd name="T25" fmla="*/ 115 h 189"/>
                <a:gd name="T26" fmla="*/ 75 w 117"/>
                <a:gd name="T27" fmla="*/ 108 h 189"/>
                <a:gd name="T28" fmla="*/ 67 w 117"/>
                <a:gd name="T29" fmla="*/ 98 h 189"/>
                <a:gd name="T30" fmla="*/ 50 w 117"/>
                <a:gd name="T31" fmla="*/ 79 h 189"/>
                <a:gd name="T32" fmla="*/ 58 w 117"/>
                <a:gd name="T33" fmla="*/ 58 h 189"/>
                <a:gd name="T34" fmla="*/ 70 w 117"/>
                <a:gd name="T35" fmla="*/ 61 h 189"/>
                <a:gd name="T36" fmla="*/ 105 w 117"/>
                <a:gd name="T37" fmla="*/ 97 h 189"/>
                <a:gd name="T38" fmla="*/ 116 w 117"/>
                <a:gd name="T39" fmla="*/ 129 h 189"/>
                <a:gd name="T40" fmla="*/ 104 w 117"/>
                <a:gd name="T41" fmla="*/ 189 h 189"/>
                <a:gd name="T42" fmla="*/ 38 w 117"/>
                <a:gd name="T4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" h="189">
                  <a:moveTo>
                    <a:pt x="38" y="189"/>
                  </a:moveTo>
                  <a:cubicBezTo>
                    <a:pt x="37" y="171"/>
                    <a:pt x="34" y="153"/>
                    <a:pt x="27" y="137"/>
                  </a:cubicBezTo>
                  <a:cubicBezTo>
                    <a:pt x="21" y="125"/>
                    <a:pt x="14" y="113"/>
                    <a:pt x="8" y="101"/>
                  </a:cubicBezTo>
                  <a:cubicBezTo>
                    <a:pt x="3" y="92"/>
                    <a:pt x="0" y="84"/>
                    <a:pt x="0" y="74"/>
                  </a:cubicBezTo>
                  <a:cubicBezTo>
                    <a:pt x="0" y="69"/>
                    <a:pt x="0" y="64"/>
                    <a:pt x="0" y="59"/>
                  </a:cubicBezTo>
                  <a:cubicBezTo>
                    <a:pt x="0" y="44"/>
                    <a:pt x="0" y="29"/>
                    <a:pt x="0" y="14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6"/>
                    <a:pt x="27" y="14"/>
                  </a:cubicBezTo>
                  <a:cubicBezTo>
                    <a:pt x="27" y="28"/>
                    <a:pt x="27" y="43"/>
                    <a:pt x="27" y="57"/>
                  </a:cubicBezTo>
                  <a:cubicBezTo>
                    <a:pt x="27" y="65"/>
                    <a:pt x="29" y="72"/>
                    <a:pt x="34" y="78"/>
                  </a:cubicBezTo>
                  <a:cubicBezTo>
                    <a:pt x="45" y="89"/>
                    <a:pt x="55" y="101"/>
                    <a:pt x="66" y="113"/>
                  </a:cubicBezTo>
                  <a:cubicBezTo>
                    <a:pt x="67" y="113"/>
                    <a:pt x="67" y="114"/>
                    <a:pt x="68" y="115"/>
                  </a:cubicBezTo>
                  <a:cubicBezTo>
                    <a:pt x="70" y="117"/>
                    <a:pt x="73" y="117"/>
                    <a:pt x="75" y="115"/>
                  </a:cubicBezTo>
                  <a:cubicBezTo>
                    <a:pt x="78" y="113"/>
                    <a:pt x="77" y="110"/>
                    <a:pt x="75" y="108"/>
                  </a:cubicBezTo>
                  <a:cubicBezTo>
                    <a:pt x="72" y="104"/>
                    <a:pt x="70" y="101"/>
                    <a:pt x="67" y="98"/>
                  </a:cubicBezTo>
                  <a:cubicBezTo>
                    <a:pt x="61" y="92"/>
                    <a:pt x="55" y="85"/>
                    <a:pt x="50" y="79"/>
                  </a:cubicBezTo>
                  <a:cubicBezTo>
                    <a:pt x="44" y="71"/>
                    <a:pt x="48" y="60"/>
                    <a:pt x="58" y="58"/>
                  </a:cubicBezTo>
                  <a:cubicBezTo>
                    <a:pt x="63" y="57"/>
                    <a:pt x="67" y="58"/>
                    <a:pt x="70" y="61"/>
                  </a:cubicBezTo>
                  <a:cubicBezTo>
                    <a:pt x="82" y="73"/>
                    <a:pt x="94" y="85"/>
                    <a:pt x="105" y="97"/>
                  </a:cubicBezTo>
                  <a:cubicBezTo>
                    <a:pt x="113" y="106"/>
                    <a:pt x="116" y="117"/>
                    <a:pt x="116" y="129"/>
                  </a:cubicBezTo>
                  <a:cubicBezTo>
                    <a:pt x="117" y="150"/>
                    <a:pt x="110" y="169"/>
                    <a:pt x="104" y="189"/>
                  </a:cubicBezTo>
                  <a:cubicBezTo>
                    <a:pt x="82" y="189"/>
                    <a:pt x="60" y="189"/>
                    <a:pt x="38" y="1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D7957672-07A0-4914-B44D-705D836D6454}"/>
              </a:ext>
            </a:extLst>
          </p:cNvPr>
          <p:cNvSpPr txBox="1">
            <a:spLocks/>
          </p:cNvSpPr>
          <p:nvPr/>
        </p:nvSpPr>
        <p:spPr bwMode="gray">
          <a:xfrm>
            <a:off x="5375920" y="1664804"/>
            <a:ext cx="6444605" cy="435503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Die wichtigsten Kundennutzen:</a:t>
            </a:r>
          </a:p>
          <a:p>
            <a:pPr lvl="2"/>
            <a:r>
              <a:rPr lang="de-DE" sz="1400" dirty="0"/>
              <a:t>Vollmachten, Verfügungen und Testamente von spezialisiertem Dienstleister</a:t>
            </a:r>
          </a:p>
          <a:p>
            <a:pPr lvl="2"/>
            <a:r>
              <a:rPr lang="de-DE" sz="1400" dirty="0"/>
              <a:t>Umfassender Service: Archivierung, Aktualisierung und TÜV zertifiziertes Notfallmanagement</a:t>
            </a:r>
          </a:p>
          <a:p>
            <a:pPr lvl="2"/>
            <a:r>
              <a:rPr lang="de-DE" sz="1400" dirty="0"/>
              <a:t>Festpreis, kostengünstiger als Erstellung direkt durch Rechtsanwalt oder Notar</a:t>
            </a:r>
          </a:p>
          <a:p>
            <a:r>
              <a:rPr lang="de-DE" dirty="0"/>
              <a:t>Vorteile für Vermittler:</a:t>
            </a:r>
          </a:p>
          <a:p>
            <a:pPr lvl="2"/>
            <a:r>
              <a:rPr lang="de-DE" sz="1400" dirty="0"/>
              <a:t>Tippgebervergütung</a:t>
            </a:r>
          </a:p>
          <a:p>
            <a:pPr lvl="2"/>
            <a:r>
              <a:rPr lang="de-DE" sz="1400" dirty="0"/>
              <a:t>Einfacher Verkaufsansatz durch eigene Full Service Seite</a:t>
            </a:r>
          </a:p>
          <a:p>
            <a:pPr lvl="2"/>
            <a:r>
              <a:rPr lang="de-DE" sz="1400" dirty="0"/>
              <a:t>Service erhöht Kundenbindung und Empfehlungsgeschäft</a:t>
            </a:r>
          </a:p>
          <a:p>
            <a:pPr lvl="2"/>
            <a:r>
              <a:rPr lang="de-DE" sz="1400" dirty="0"/>
              <a:t>Enger Austausch zwischen JURA DIREKT und Vermittler im Rahmen der Kundenberatung, dadurch</a:t>
            </a:r>
          </a:p>
          <a:p>
            <a:pPr lvl="2"/>
            <a:r>
              <a:rPr lang="de-DE" sz="1400" dirty="0"/>
              <a:t>zusätzliche Vertriebsansätze für den SAD, z.B. finanzielle Absicherung, Pflege etc. und </a:t>
            </a:r>
          </a:p>
          <a:p>
            <a:pPr lvl="2"/>
            <a:r>
              <a:rPr lang="de-DE" sz="1400" dirty="0"/>
              <a:t>häufig Neukundengewinnung bei Familienangehörigen</a:t>
            </a:r>
            <a:endParaRPr lang="de-DE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F993005-4162-48DA-B30F-CFE0542059D1}"/>
              </a:ext>
            </a:extLst>
          </p:cNvPr>
          <p:cNvSpPr/>
          <p:nvPr/>
        </p:nvSpPr>
        <p:spPr bwMode="gray">
          <a:xfrm rot="20863768">
            <a:off x="3647728" y="4656848"/>
            <a:ext cx="1652472" cy="16524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defTabSz="914309">
              <a:spcBef>
                <a:spcPts val="400"/>
              </a:spcBef>
              <a:buClr>
                <a:srgbClr val="78B4C4"/>
              </a:buClr>
              <a:defRPr/>
            </a:pPr>
            <a:r>
              <a:rPr lang="de-DE" sz="1600" b="1" dirty="0">
                <a:solidFill>
                  <a:srgbClr val="FFFFFF"/>
                </a:solidFill>
                <a:sym typeface="Arial"/>
              </a:rPr>
              <a:t>kein Direkt-</a:t>
            </a:r>
            <a:br>
              <a:rPr lang="de-DE" sz="1600" b="1" dirty="0">
                <a:solidFill>
                  <a:srgbClr val="FFFFFF"/>
                </a:solidFill>
                <a:sym typeface="Arial"/>
              </a:rPr>
            </a:br>
            <a:r>
              <a:rPr lang="de-DE" sz="1600" b="1" dirty="0">
                <a:solidFill>
                  <a:srgbClr val="FFFFFF"/>
                </a:solidFill>
                <a:sym typeface="Arial"/>
              </a:rPr>
              <a:t>vertrieb!</a:t>
            </a:r>
          </a:p>
          <a:p>
            <a:pPr algn="ctr" defTabSz="914309">
              <a:spcBef>
                <a:spcPts val="400"/>
              </a:spcBef>
              <a:buClr>
                <a:srgbClr val="78B4C4"/>
              </a:buClr>
              <a:defRPr/>
            </a:pPr>
            <a:r>
              <a:rPr lang="de-DE" sz="1600" b="1" dirty="0">
                <a:solidFill>
                  <a:srgbClr val="FFFFFF"/>
                </a:solidFill>
                <a:sym typeface="Arial"/>
              </a:rPr>
              <a:t>Zugang nur </a:t>
            </a:r>
            <a:br>
              <a:rPr lang="de-DE" sz="1600" b="1" dirty="0">
                <a:solidFill>
                  <a:srgbClr val="FFFFFF"/>
                </a:solidFill>
                <a:sym typeface="Arial"/>
              </a:rPr>
            </a:br>
            <a:r>
              <a:rPr lang="de-DE" sz="1600" b="1" dirty="0">
                <a:solidFill>
                  <a:srgbClr val="FFFFFF"/>
                </a:solidFill>
                <a:sym typeface="Arial"/>
              </a:rPr>
              <a:t>über </a:t>
            </a:r>
            <a:r>
              <a:rPr lang="de-DE" sz="1600" b="1" dirty="0" smtClean="0">
                <a:solidFill>
                  <a:srgbClr val="FFFFFF"/>
                </a:solidFill>
                <a:sym typeface="Arial"/>
              </a:rPr>
              <a:t>Partner</a:t>
            </a:r>
            <a:endParaRPr lang="de-DE" sz="1600" b="1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6B3060-6FE5-497C-A69C-858B17C42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2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53829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Freihandform: Form 101">
            <a:extLst>
              <a:ext uri="{FF2B5EF4-FFF2-40B4-BE49-F238E27FC236}">
                <a16:creationId xmlns:a16="http://schemas.microsoft.com/office/drawing/2014/main" id="{E7DBD8DD-BDD4-4233-9ABA-6056AAECB775}"/>
              </a:ext>
            </a:extLst>
          </p:cNvPr>
          <p:cNvSpPr/>
          <p:nvPr/>
        </p:nvSpPr>
        <p:spPr bwMode="gray">
          <a:xfrm>
            <a:off x="401761" y="1430849"/>
            <a:ext cx="5519936" cy="4953906"/>
          </a:xfrm>
          <a:custGeom>
            <a:avLst/>
            <a:gdLst>
              <a:gd name="connsiteX0" fmla="*/ 526304 w 5519936"/>
              <a:gd name="connsiteY0" fmla="*/ 0 h 4953906"/>
              <a:gd name="connsiteX1" fmla="*/ 5519936 w 5519936"/>
              <a:gd name="connsiteY1" fmla="*/ 0 h 4953906"/>
              <a:gd name="connsiteX2" fmla="*/ 5519936 w 5519936"/>
              <a:gd name="connsiteY2" fmla="*/ 4953906 h 4953906"/>
              <a:gd name="connsiteX3" fmla="*/ 0 w 5519936"/>
              <a:gd name="connsiteY3" fmla="*/ 4953906 h 4953906"/>
              <a:gd name="connsiteX4" fmla="*/ 0 w 5519936"/>
              <a:gd name="connsiteY4" fmla="*/ 1301883 h 4953906"/>
              <a:gd name="connsiteX5" fmla="*/ 0 w 5519936"/>
              <a:gd name="connsiteY5" fmla="*/ 529027 h 4953906"/>
              <a:gd name="connsiteX6" fmla="*/ 526304 w 5519936"/>
              <a:gd name="connsiteY6" fmla="*/ 0 h 495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19936" h="4953906">
                <a:moveTo>
                  <a:pt x="526304" y="0"/>
                </a:moveTo>
                <a:lnTo>
                  <a:pt x="5519936" y="0"/>
                </a:lnTo>
                <a:lnTo>
                  <a:pt x="5519936" y="4953906"/>
                </a:lnTo>
                <a:lnTo>
                  <a:pt x="0" y="4953906"/>
                </a:lnTo>
                <a:lnTo>
                  <a:pt x="0" y="1301883"/>
                </a:lnTo>
                <a:lnTo>
                  <a:pt x="0" y="529027"/>
                </a:lnTo>
                <a:cubicBezTo>
                  <a:pt x="0" y="236854"/>
                  <a:pt x="235635" y="0"/>
                  <a:pt x="5263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3" name="Freihandform: Form 102">
            <a:extLst>
              <a:ext uri="{FF2B5EF4-FFF2-40B4-BE49-F238E27FC236}">
                <a16:creationId xmlns:a16="http://schemas.microsoft.com/office/drawing/2014/main" id="{BA2FD380-A4F0-492F-A920-6BAB424654EA}"/>
              </a:ext>
            </a:extLst>
          </p:cNvPr>
          <p:cNvSpPr>
            <a:spLocks/>
          </p:cNvSpPr>
          <p:nvPr/>
        </p:nvSpPr>
        <p:spPr bwMode="gray">
          <a:xfrm>
            <a:off x="371920" y="1412875"/>
            <a:ext cx="5549777" cy="4971880"/>
          </a:xfrm>
          <a:custGeom>
            <a:avLst/>
            <a:gdLst>
              <a:gd name="connsiteX0" fmla="*/ 550330 w 5549777"/>
              <a:gd name="connsiteY0" fmla="*/ 0 h 4971880"/>
              <a:gd name="connsiteX1" fmla="*/ 5174688 w 5549777"/>
              <a:gd name="connsiteY1" fmla="*/ 0 h 4971880"/>
              <a:gd name="connsiteX2" fmla="*/ 5549777 w 5549777"/>
              <a:gd name="connsiteY2" fmla="*/ 0 h 4971880"/>
              <a:gd name="connsiteX3" fmla="*/ 5549777 w 5549777"/>
              <a:gd name="connsiteY3" fmla="*/ 48477 h 4971880"/>
              <a:gd name="connsiteX4" fmla="*/ 5390365 w 5549777"/>
              <a:gd name="connsiteY4" fmla="*/ 48477 h 4971880"/>
              <a:gd name="connsiteX5" fmla="*/ 550330 w 5549777"/>
              <a:gd name="connsiteY5" fmla="*/ 48477 h 4971880"/>
              <a:gd name="connsiteX6" fmla="*/ 48381 w 5549777"/>
              <a:gd name="connsiteY6" fmla="*/ 554451 h 4971880"/>
              <a:gd name="connsiteX7" fmla="*/ 48381 w 5549777"/>
              <a:gd name="connsiteY7" fmla="*/ 4971880 h 4971880"/>
              <a:gd name="connsiteX8" fmla="*/ 0 w 5549777"/>
              <a:gd name="connsiteY8" fmla="*/ 4971880 h 4971880"/>
              <a:gd name="connsiteX9" fmla="*/ 0 w 5549777"/>
              <a:gd name="connsiteY9" fmla="*/ 554451 h 4971880"/>
              <a:gd name="connsiteX10" fmla="*/ 550330 w 5549777"/>
              <a:gd name="connsiteY10" fmla="*/ 0 h 497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777" h="4971880">
                <a:moveTo>
                  <a:pt x="550330" y="0"/>
                </a:moveTo>
                <a:cubicBezTo>
                  <a:pt x="550330" y="0"/>
                  <a:pt x="550330" y="0"/>
                  <a:pt x="5174688" y="0"/>
                </a:cubicBezTo>
                <a:lnTo>
                  <a:pt x="5549777" y="0"/>
                </a:lnTo>
                <a:lnTo>
                  <a:pt x="5549777" y="48477"/>
                </a:lnTo>
                <a:lnTo>
                  <a:pt x="5390365" y="48477"/>
                </a:lnTo>
                <a:cubicBezTo>
                  <a:pt x="4271807" y="48477"/>
                  <a:pt x="2715553" y="48477"/>
                  <a:pt x="550330" y="48477"/>
                </a:cubicBezTo>
                <a:cubicBezTo>
                  <a:pt x="275165" y="48477"/>
                  <a:pt x="48381" y="275711"/>
                  <a:pt x="48381" y="554451"/>
                </a:cubicBezTo>
                <a:cubicBezTo>
                  <a:pt x="48381" y="554451"/>
                  <a:pt x="48381" y="554451"/>
                  <a:pt x="48381" y="4971880"/>
                </a:cubicBezTo>
                <a:cubicBezTo>
                  <a:pt x="48381" y="4971880"/>
                  <a:pt x="48381" y="4971880"/>
                  <a:pt x="0" y="4971880"/>
                </a:cubicBezTo>
                <a:cubicBezTo>
                  <a:pt x="0" y="4971880"/>
                  <a:pt x="0" y="4971880"/>
                  <a:pt x="0" y="554451"/>
                </a:cubicBezTo>
                <a:cubicBezTo>
                  <a:pt x="0" y="248443"/>
                  <a:pt x="247951" y="0"/>
                  <a:pt x="550330" y="0"/>
                </a:cubicBezTo>
                <a:close/>
              </a:path>
            </a:pathLst>
          </a:custGeom>
          <a:solidFill>
            <a:srgbClr val="057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73" name="Freihandform: Form 72">
            <a:extLst>
              <a:ext uri="{FF2B5EF4-FFF2-40B4-BE49-F238E27FC236}">
                <a16:creationId xmlns:a16="http://schemas.microsoft.com/office/drawing/2014/main" id="{8AC3A856-2F01-406D-AAD0-522FAE90CD91}"/>
              </a:ext>
            </a:extLst>
          </p:cNvPr>
          <p:cNvSpPr/>
          <p:nvPr/>
        </p:nvSpPr>
        <p:spPr bwMode="gray">
          <a:xfrm>
            <a:off x="3555962" y="1430849"/>
            <a:ext cx="5519936" cy="4953906"/>
          </a:xfrm>
          <a:custGeom>
            <a:avLst/>
            <a:gdLst>
              <a:gd name="connsiteX0" fmla="*/ 526304 w 5519936"/>
              <a:gd name="connsiteY0" fmla="*/ 0 h 4953906"/>
              <a:gd name="connsiteX1" fmla="*/ 5519936 w 5519936"/>
              <a:gd name="connsiteY1" fmla="*/ 0 h 4953906"/>
              <a:gd name="connsiteX2" fmla="*/ 5519936 w 5519936"/>
              <a:gd name="connsiteY2" fmla="*/ 4953906 h 4953906"/>
              <a:gd name="connsiteX3" fmla="*/ 0 w 5519936"/>
              <a:gd name="connsiteY3" fmla="*/ 4953906 h 4953906"/>
              <a:gd name="connsiteX4" fmla="*/ 0 w 5519936"/>
              <a:gd name="connsiteY4" fmla="*/ 1301883 h 4953906"/>
              <a:gd name="connsiteX5" fmla="*/ 0 w 5519936"/>
              <a:gd name="connsiteY5" fmla="*/ 529027 h 4953906"/>
              <a:gd name="connsiteX6" fmla="*/ 526304 w 5519936"/>
              <a:gd name="connsiteY6" fmla="*/ 0 h 495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19936" h="4953906">
                <a:moveTo>
                  <a:pt x="526304" y="0"/>
                </a:moveTo>
                <a:lnTo>
                  <a:pt x="5519936" y="0"/>
                </a:lnTo>
                <a:lnTo>
                  <a:pt x="5519936" y="4953906"/>
                </a:lnTo>
                <a:lnTo>
                  <a:pt x="0" y="4953906"/>
                </a:lnTo>
                <a:lnTo>
                  <a:pt x="0" y="1301883"/>
                </a:lnTo>
                <a:lnTo>
                  <a:pt x="0" y="529027"/>
                </a:lnTo>
                <a:cubicBezTo>
                  <a:pt x="0" y="236854"/>
                  <a:pt x="235635" y="0"/>
                  <a:pt x="52630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1" name="Freihandform: Form 100">
            <a:extLst>
              <a:ext uri="{FF2B5EF4-FFF2-40B4-BE49-F238E27FC236}">
                <a16:creationId xmlns:a16="http://schemas.microsoft.com/office/drawing/2014/main" id="{955658A2-38C8-4E5B-AFEE-6BAA3345DBD3}"/>
              </a:ext>
            </a:extLst>
          </p:cNvPr>
          <p:cNvSpPr>
            <a:spLocks/>
          </p:cNvSpPr>
          <p:nvPr/>
        </p:nvSpPr>
        <p:spPr bwMode="gray">
          <a:xfrm>
            <a:off x="3536912" y="1412875"/>
            <a:ext cx="5549777" cy="4971880"/>
          </a:xfrm>
          <a:custGeom>
            <a:avLst/>
            <a:gdLst>
              <a:gd name="connsiteX0" fmla="*/ 550330 w 5549777"/>
              <a:gd name="connsiteY0" fmla="*/ 0 h 4971880"/>
              <a:gd name="connsiteX1" fmla="*/ 5174688 w 5549777"/>
              <a:gd name="connsiteY1" fmla="*/ 0 h 4971880"/>
              <a:gd name="connsiteX2" fmla="*/ 5549777 w 5549777"/>
              <a:gd name="connsiteY2" fmla="*/ 0 h 4971880"/>
              <a:gd name="connsiteX3" fmla="*/ 5549777 w 5549777"/>
              <a:gd name="connsiteY3" fmla="*/ 48477 h 4971880"/>
              <a:gd name="connsiteX4" fmla="*/ 5390365 w 5549777"/>
              <a:gd name="connsiteY4" fmla="*/ 48477 h 4971880"/>
              <a:gd name="connsiteX5" fmla="*/ 550330 w 5549777"/>
              <a:gd name="connsiteY5" fmla="*/ 48477 h 4971880"/>
              <a:gd name="connsiteX6" fmla="*/ 48381 w 5549777"/>
              <a:gd name="connsiteY6" fmla="*/ 554451 h 4971880"/>
              <a:gd name="connsiteX7" fmla="*/ 48381 w 5549777"/>
              <a:gd name="connsiteY7" fmla="*/ 4971880 h 4971880"/>
              <a:gd name="connsiteX8" fmla="*/ 0 w 5549777"/>
              <a:gd name="connsiteY8" fmla="*/ 4971880 h 4971880"/>
              <a:gd name="connsiteX9" fmla="*/ 0 w 5549777"/>
              <a:gd name="connsiteY9" fmla="*/ 554451 h 4971880"/>
              <a:gd name="connsiteX10" fmla="*/ 550330 w 5549777"/>
              <a:gd name="connsiteY10" fmla="*/ 0 h 497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777" h="4971880">
                <a:moveTo>
                  <a:pt x="550330" y="0"/>
                </a:moveTo>
                <a:cubicBezTo>
                  <a:pt x="550330" y="0"/>
                  <a:pt x="550330" y="0"/>
                  <a:pt x="5174688" y="0"/>
                </a:cubicBezTo>
                <a:lnTo>
                  <a:pt x="5549777" y="0"/>
                </a:lnTo>
                <a:lnTo>
                  <a:pt x="5549777" y="48477"/>
                </a:lnTo>
                <a:lnTo>
                  <a:pt x="5390365" y="48477"/>
                </a:lnTo>
                <a:cubicBezTo>
                  <a:pt x="4271807" y="48477"/>
                  <a:pt x="2715553" y="48477"/>
                  <a:pt x="550330" y="48477"/>
                </a:cubicBezTo>
                <a:cubicBezTo>
                  <a:pt x="275165" y="48477"/>
                  <a:pt x="48381" y="275711"/>
                  <a:pt x="48381" y="554451"/>
                </a:cubicBezTo>
                <a:cubicBezTo>
                  <a:pt x="48381" y="554451"/>
                  <a:pt x="48381" y="554451"/>
                  <a:pt x="48381" y="4971880"/>
                </a:cubicBezTo>
                <a:cubicBezTo>
                  <a:pt x="48381" y="4971880"/>
                  <a:pt x="48381" y="4971880"/>
                  <a:pt x="0" y="4971880"/>
                </a:cubicBezTo>
                <a:cubicBezTo>
                  <a:pt x="0" y="4971880"/>
                  <a:pt x="0" y="4971880"/>
                  <a:pt x="0" y="554451"/>
                </a:cubicBezTo>
                <a:cubicBezTo>
                  <a:pt x="0" y="248443"/>
                  <a:pt x="247951" y="0"/>
                  <a:pt x="550330" y="0"/>
                </a:cubicBezTo>
                <a:close/>
              </a:path>
            </a:pathLst>
          </a:custGeom>
          <a:solidFill>
            <a:srgbClr val="057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CABE854-454B-48CF-A321-6C5F288820B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972495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Grafik 12" descr="Ein Bild, das Person, Frau, Wand, drinnen enthält.&#10;&#10;Automatisch generierte Beschreibung">
            <a:extLst>
              <a:ext uri="{FF2B5EF4-FFF2-40B4-BE49-F238E27FC236}">
                <a16:creationId xmlns:a16="http://schemas.microsoft.com/office/drawing/2014/main" id="{64A3F1EA-D8A5-40C5-9350-144BE1FFDD5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8" t="296" b="18078"/>
          <a:stretch/>
        </p:blipFill>
        <p:spPr bwMode="gray">
          <a:xfrm>
            <a:off x="6672064" y="1430849"/>
            <a:ext cx="5519936" cy="4953906"/>
          </a:xfrm>
          <a:custGeom>
            <a:avLst/>
            <a:gdLst>
              <a:gd name="connsiteX0" fmla="*/ 526304 w 5519936"/>
              <a:gd name="connsiteY0" fmla="*/ 0 h 4953906"/>
              <a:gd name="connsiteX1" fmla="*/ 5519936 w 5519936"/>
              <a:gd name="connsiteY1" fmla="*/ 0 h 4953906"/>
              <a:gd name="connsiteX2" fmla="*/ 5519936 w 5519936"/>
              <a:gd name="connsiteY2" fmla="*/ 4953906 h 4953906"/>
              <a:gd name="connsiteX3" fmla="*/ 0 w 5519936"/>
              <a:gd name="connsiteY3" fmla="*/ 4953906 h 4953906"/>
              <a:gd name="connsiteX4" fmla="*/ 0 w 5519936"/>
              <a:gd name="connsiteY4" fmla="*/ 1301883 h 4953906"/>
              <a:gd name="connsiteX5" fmla="*/ 0 w 5519936"/>
              <a:gd name="connsiteY5" fmla="*/ 529027 h 4953906"/>
              <a:gd name="connsiteX6" fmla="*/ 526304 w 5519936"/>
              <a:gd name="connsiteY6" fmla="*/ 0 h 495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19936" h="4953906">
                <a:moveTo>
                  <a:pt x="526304" y="0"/>
                </a:moveTo>
                <a:lnTo>
                  <a:pt x="5519936" y="0"/>
                </a:lnTo>
                <a:lnTo>
                  <a:pt x="5519936" y="4953906"/>
                </a:lnTo>
                <a:lnTo>
                  <a:pt x="0" y="4953906"/>
                </a:lnTo>
                <a:lnTo>
                  <a:pt x="0" y="1301883"/>
                </a:lnTo>
                <a:lnTo>
                  <a:pt x="0" y="529027"/>
                </a:lnTo>
                <a:cubicBezTo>
                  <a:pt x="0" y="236854"/>
                  <a:pt x="235635" y="0"/>
                  <a:pt x="526304" y="0"/>
                </a:cubicBezTo>
                <a:close/>
              </a:path>
            </a:pathLst>
          </a:custGeom>
        </p:spPr>
      </p:pic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E62FB2E2-8024-4681-9AFC-A27BAE96906A}"/>
              </a:ext>
            </a:extLst>
          </p:cNvPr>
          <p:cNvSpPr/>
          <p:nvPr/>
        </p:nvSpPr>
        <p:spPr bwMode="gray">
          <a:xfrm>
            <a:off x="6672064" y="1430849"/>
            <a:ext cx="5519936" cy="4953906"/>
          </a:xfrm>
          <a:custGeom>
            <a:avLst/>
            <a:gdLst>
              <a:gd name="connsiteX0" fmla="*/ 526304 w 5519936"/>
              <a:gd name="connsiteY0" fmla="*/ 0 h 4953906"/>
              <a:gd name="connsiteX1" fmla="*/ 5519936 w 5519936"/>
              <a:gd name="connsiteY1" fmla="*/ 0 h 4953906"/>
              <a:gd name="connsiteX2" fmla="*/ 5519936 w 5519936"/>
              <a:gd name="connsiteY2" fmla="*/ 4953906 h 4953906"/>
              <a:gd name="connsiteX3" fmla="*/ 0 w 5519936"/>
              <a:gd name="connsiteY3" fmla="*/ 4953906 h 4953906"/>
              <a:gd name="connsiteX4" fmla="*/ 0 w 5519936"/>
              <a:gd name="connsiteY4" fmla="*/ 1301883 h 4953906"/>
              <a:gd name="connsiteX5" fmla="*/ 0 w 5519936"/>
              <a:gd name="connsiteY5" fmla="*/ 529027 h 4953906"/>
              <a:gd name="connsiteX6" fmla="*/ 526304 w 5519936"/>
              <a:gd name="connsiteY6" fmla="*/ 0 h 495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19936" h="4953906">
                <a:moveTo>
                  <a:pt x="526304" y="0"/>
                </a:moveTo>
                <a:lnTo>
                  <a:pt x="5519936" y="0"/>
                </a:lnTo>
                <a:lnTo>
                  <a:pt x="5519936" y="4953906"/>
                </a:lnTo>
                <a:lnTo>
                  <a:pt x="0" y="4953906"/>
                </a:lnTo>
                <a:lnTo>
                  <a:pt x="0" y="1301883"/>
                </a:lnTo>
                <a:lnTo>
                  <a:pt x="0" y="529027"/>
                </a:lnTo>
                <a:cubicBezTo>
                  <a:pt x="0" y="236854"/>
                  <a:pt x="235635" y="0"/>
                  <a:pt x="526304" y="0"/>
                </a:cubicBezTo>
                <a:close/>
              </a:path>
            </a:pathLst>
          </a:cu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3809F5-5A18-45D4-833F-D5A60569BA5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</p:spPr>
        <p:txBody>
          <a:bodyPr vert="horz"/>
          <a:lstStyle/>
          <a:p>
            <a:r>
              <a:rPr lang="de-DE" dirty="0"/>
              <a:t>Welche Leistungen bietet JURA DIREKT?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30F391-9352-4706-9F7F-6970941A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3</a:t>
            </a:fld>
            <a:endParaRPr lang="de-DE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D706D95-0D64-4770-B42C-8B69CE0E6A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475575" y="6167051"/>
            <a:ext cx="11448000" cy="138499"/>
          </a:xfrm>
        </p:spPr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Quelle JURA DIREKT</a:t>
            </a:r>
          </a:p>
        </p:txBody>
      </p: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36A2A051-CD43-480C-8F44-171119B8361D}"/>
              </a:ext>
            </a:extLst>
          </p:cNvPr>
          <p:cNvSpPr>
            <a:spLocks/>
          </p:cNvSpPr>
          <p:nvPr/>
        </p:nvSpPr>
        <p:spPr bwMode="gray">
          <a:xfrm>
            <a:off x="6642223" y="1412875"/>
            <a:ext cx="5549777" cy="4971880"/>
          </a:xfrm>
          <a:custGeom>
            <a:avLst/>
            <a:gdLst>
              <a:gd name="connsiteX0" fmla="*/ 550330 w 5549777"/>
              <a:gd name="connsiteY0" fmla="*/ 0 h 4971880"/>
              <a:gd name="connsiteX1" fmla="*/ 5174688 w 5549777"/>
              <a:gd name="connsiteY1" fmla="*/ 0 h 4971880"/>
              <a:gd name="connsiteX2" fmla="*/ 5549777 w 5549777"/>
              <a:gd name="connsiteY2" fmla="*/ 0 h 4971880"/>
              <a:gd name="connsiteX3" fmla="*/ 5549777 w 5549777"/>
              <a:gd name="connsiteY3" fmla="*/ 48477 h 4971880"/>
              <a:gd name="connsiteX4" fmla="*/ 5390365 w 5549777"/>
              <a:gd name="connsiteY4" fmla="*/ 48477 h 4971880"/>
              <a:gd name="connsiteX5" fmla="*/ 550330 w 5549777"/>
              <a:gd name="connsiteY5" fmla="*/ 48477 h 4971880"/>
              <a:gd name="connsiteX6" fmla="*/ 48381 w 5549777"/>
              <a:gd name="connsiteY6" fmla="*/ 554451 h 4971880"/>
              <a:gd name="connsiteX7" fmla="*/ 48381 w 5549777"/>
              <a:gd name="connsiteY7" fmla="*/ 4971880 h 4971880"/>
              <a:gd name="connsiteX8" fmla="*/ 0 w 5549777"/>
              <a:gd name="connsiteY8" fmla="*/ 4971880 h 4971880"/>
              <a:gd name="connsiteX9" fmla="*/ 0 w 5549777"/>
              <a:gd name="connsiteY9" fmla="*/ 554451 h 4971880"/>
              <a:gd name="connsiteX10" fmla="*/ 550330 w 5549777"/>
              <a:gd name="connsiteY10" fmla="*/ 0 h 497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777" h="4971880">
                <a:moveTo>
                  <a:pt x="550330" y="0"/>
                </a:moveTo>
                <a:cubicBezTo>
                  <a:pt x="550330" y="0"/>
                  <a:pt x="550330" y="0"/>
                  <a:pt x="5174688" y="0"/>
                </a:cubicBezTo>
                <a:lnTo>
                  <a:pt x="5549777" y="0"/>
                </a:lnTo>
                <a:lnTo>
                  <a:pt x="5549777" y="48477"/>
                </a:lnTo>
                <a:lnTo>
                  <a:pt x="5390365" y="48477"/>
                </a:lnTo>
                <a:cubicBezTo>
                  <a:pt x="4271807" y="48477"/>
                  <a:pt x="2715553" y="48477"/>
                  <a:pt x="550330" y="48477"/>
                </a:cubicBezTo>
                <a:cubicBezTo>
                  <a:pt x="275165" y="48477"/>
                  <a:pt x="48381" y="275711"/>
                  <a:pt x="48381" y="554451"/>
                </a:cubicBezTo>
                <a:cubicBezTo>
                  <a:pt x="48381" y="554451"/>
                  <a:pt x="48381" y="554451"/>
                  <a:pt x="48381" y="4971880"/>
                </a:cubicBezTo>
                <a:cubicBezTo>
                  <a:pt x="48381" y="4971880"/>
                  <a:pt x="48381" y="4971880"/>
                  <a:pt x="0" y="4971880"/>
                </a:cubicBezTo>
                <a:cubicBezTo>
                  <a:pt x="0" y="4971880"/>
                  <a:pt x="0" y="4971880"/>
                  <a:pt x="0" y="554451"/>
                </a:cubicBezTo>
                <a:cubicBezTo>
                  <a:pt x="0" y="248443"/>
                  <a:pt x="247951" y="0"/>
                  <a:pt x="550330" y="0"/>
                </a:cubicBezTo>
                <a:close/>
              </a:path>
            </a:pathLst>
          </a:custGeom>
          <a:solidFill>
            <a:srgbClr val="057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AECF446D-4952-4B3D-87A1-2595D409E2C6}"/>
              </a:ext>
            </a:extLst>
          </p:cNvPr>
          <p:cNvSpPr txBox="1">
            <a:spLocks/>
          </p:cNvSpPr>
          <p:nvPr/>
        </p:nvSpPr>
        <p:spPr bwMode="gray">
          <a:xfrm>
            <a:off x="7032104" y="1664804"/>
            <a:ext cx="4788421" cy="3585597"/>
          </a:xfrm>
          <a:prstGeom prst="rect">
            <a:avLst/>
          </a:prstGeom>
        </p:spPr>
        <p:txBody>
          <a:bodyPr wrap="square" rIns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Exklusiv bei JURA DIREKT</a:t>
            </a:r>
          </a:p>
          <a:p>
            <a:pPr lvl="2"/>
            <a:r>
              <a:rPr lang="de-DE" dirty="0"/>
              <a:t>Service Unterschriftsbeglaubigung </a:t>
            </a:r>
            <a:br>
              <a:rPr lang="de-DE" dirty="0"/>
            </a:br>
            <a:r>
              <a:rPr lang="de-DE" dirty="0"/>
              <a:t>für Immobilienbesitzer und Selbständige</a:t>
            </a:r>
          </a:p>
          <a:p>
            <a:pPr lvl="2"/>
            <a:r>
              <a:rPr lang="de-DE" dirty="0"/>
              <a:t>Individuelle Notfallkarte + Schlüsselanhänger </a:t>
            </a:r>
            <a:br>
              <a:rPr lang="de-DE" dirty="0"/>
            </a:br>
            <a:r>
              <a:rPr lang="de-DE" dirty="0"/>
              <a:t>mit ID</a:t>
            </a:r>
          </a:p>
          <a:p>
            <a:pPr lvl="2"/>
            <a:r>
              <a:rPr lang="de-DE" dirty="0"/>
              <a:t>Bewährte 24 Stunden / 7 Tage aktive und </a:t>
            </a:r>
            <a:br>
              <a:rPr lang="de-DE" dirty="0"/>
            </a:br>
            <a:r>
              <a:rPr lang="de-DE" dirty="0"/>
              <a:t>dauerhafte Notfall-Unterstützung für </a:t>
            </a:r>
            <a:br>
              <a:rPr lang="de-DE" dirty="0"/>
            </a:br>
            <a:r>
              <a:rPr lang="de-DE" dirty="0"/>
              <a:t>Kunden und Familie</a:t>
            </a:r>
          </a:p>
          <a:p>
            <a:pPr lvl="2"/>
            <a:r>
              <a:rPr lang="de-DE" dirty="0"/>
              <a:t>Mehr als 8.000 begleitete Notfälle</a:t>
            </a:r>
          </a:p>
          <a:p>
            <a:pPr lvl="2"/>
            <a:r>
              <a:rPr lang="de-DE" dirty="0"/>
              <a:t>Schlichter - Ärztliche Zweitmeinung</a:t>
            </a:r>
          </a:p>
          <a:p>
            <a:pPr lvl="2"/>
            <a:r>
              <a:rPr lang="de-DE" dirty="0"/>
              <a:t>Kundenportal Notfall-Management</a:t>
            </a:r>
          </a:p>
          <a:p>
            <a:pPr lvl="2"/>
            <a:r>
              <a:rPr lang="de-DE" dirty="0"/>
              <a:t>Haftungserklärung und Rechtliche Durchsetzung</a:t>
            </a:r>
            <a:endParaRPr lang="de-DE" sz="14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B71A71B-9FE8-4B5F-A42B-177C13D73DCD}"/>
              </a:ext>
            </a:extLst>
          </p:cNvPr>
          <p:cNvSpPr txBox="1"/>
          <p:nvPr/>
        </p:nvSpPr>
        <p:spPr bwMode="gray">
          <a:xfrm>
            <a:off x="7032103" y="5327153"/>
            <a:ext cx="478842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Servicepauschale 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pro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Person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und Jahr </a:t>
            </a:r>
            <a:r>
              <a:rPr lang="de-DE" sz="1600" b="1" dirty="0" smtClean="0"/>
              <a:t>44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Euro.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37" name="LINE ICON - check 1">
            <a:extLst>
              <a:ext uri="{FF2B5EF4-FFF2-40B4-BE49-F238E27FC236}">
                <a16:creationId xmlns:a16="http://schemas.microsoft.com/office/drawing/2014/main" id="{6E198148-5E70-4EBB-BEF8-6F481BE8B00A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51384" y="1589358"/>
            <a:ext cx="652459" cy="664623"/>
            <a:chOff x="5454476" y="3155854"/>
            <a:chExt cx="410999" cy="410999"/>
          </a:xfrm>
          <a:solidFill>
            <a:schemeClr val="bg1"/>
          </a:solidFill>
        </p:grpSpPr>
        <p:sp>
          <p:nvSpPr>
            <p:cNvPr id="38" name="Freeform 100">
              <a:extLst>
                <a:ext uri="{FF2B5EF4-FFF2-40B4-BE49-F238E27FC236}">
                  <a16:creationId xmlns:a16="http://schemas.microsoft.com/office/drawing/2014/main" id="{3E7E1962-0566-44D2-9263-4221632723E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454476" y="3155854"/>
              <a:ext cx="410999" cy="410999"/>
            </a:xfrm>
            <a:custGeom>
              <a:avLst/>
              <a:gdLst>
                <a:gd name="T0" fmla="*/ 120 w 240"/>
                <a:gd name="T1" fmla="*/ 0 h 240"/>
                <a:gd name="T2" fmla="*/ 0 w 240"/>
                <a:gd name="T3" fmla="*/ 120 h 240"/>
                <a:gd name="T4" fmla="*/ 120 w 240"/>
                <a:gd name="T5" fmla="*/ 240 h 240"/>
                <a:gd name="T6" fmla="*/ 240 w 240"/>
                <a:gd name="T7" fmla="*/ 120 h 240"/>
                <a:gd name="T8" fmla="*/ 120 w 240"/>
                <a:gd name="T9" fmla="*/ 0 h 240"/>
                <a:gd name="T10" fmla="*/ 120 w 240"/>
                <a:gd name="T11" fmla="*/ 232 h 240"/>
                <a:gd name="T12" fmla="*/ 8 w 240"/>
                <a:gd name="T13" fmla="*/ 120 h 240"/>
                <a:gd name="T14" fmla="*/ 120 w 240"/>
                <a:gd name="T15" fmla="*/ 8 h 240"/>
                <a:gd name="T16" fmla="*/ 232 w 240"/>
                <a:gd name="T17" fmla="*/ 120 h 240"/>
                <a:gd name="T18" fmla="*/ 120 w 240"/>
                <a:gd name="T19" fmla="*/ 23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2"/>
                  </a:moveTo>
                  <a:cubicBezTo>
                    <a:pt x="58" y="232"/>
                    <a:pt x="8" y="182"/>
                    <a:pt x="8" y="120"/>
                  </a:cubicBezTo>
                  <a:cubicBezTo>
                    <a:pt x="8" y="58"/>
                    <a:pt x="58" y="8"/>
                    <a:pt x="120" y="8"/>
                  </a:cubicBezTo>
                  <a:cubicBezTo>
                    <a:pt x="182" y="8"/>
                    <a:pt x="232" y="58"/>
                    <a:pt x="232" y="120"/>
                  </a:cubicBezTo>
                  <a:cubicBezTo>
                    <a:pt x="232" y="182"/>
                    <a:pt x="182" y="232"/>
                    <a:pt x="120" y="2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39" name="Freeform 101">
              <a:extLst>
                <a:ext uri="{FF2B5EF4-FFF2-40B4-BE49-F238E27FC236}">
                  <a16:creationId xmlns:a16="http://schemas.microsoft.com/office/drawing/2014/main" id="{6F0C0802-FEFC-4EF8-8BC9-C2B09F8CD2D8}"/>
                </a:ext>
              </a:extLst>
            </p:cNvPr>
            <p:cNvSpPr>
              <a:spLocks/>
            </p:cNvSpPr>
            <p:nvPr/>
          </p:nvSpPr>
          <p:spPr bwMode="gray">
            <a:xfrm>
              <a:off x="5550158" y="3271107"/>
              <a:ext cx="228333" cy="182666"/>
            </a:xfrm>
            <a:custGeom>
              <a:avLst/>
              <a:gdLst>
                <a:gd name="T0" fmla="*/ 125 w 133"/>
                <a:gd name="T1" fmla="*/ 3 h 107"/>
                <a:gd name="T2" fmla="*/ 59 w 133"/>
                <a:gd name="T3" fmla="*/ 95 h 107"/>
                <a:gd name="T4" fmla="*/ 7 w 133"/>
                <a:gd name="T5" fmla="*/ 42 h 107"/>
                <a:gd name="T6" fmla="*/ 1 w 133"/>
                <a:gd name="T7" fmla="*/ 42 h 107"/>
                <a:gd name="T8" fmla="*/ 1 w 133"/>
                <a:gd name="T9" fmla="*/ 48 h 107"/>
                <a:gd name="T10" fmla="*/ 61 w 133"/>
                <a:gd name="T11" fmla="*/ 107 h 107"/>
                <a:gd name="T12" fmla="*/ 131 w 133"/>
                <a:gd name="T13" fmla="*/ 7 h 107"/>
                <a:gd name="T14" fmla="*/ 130 w 133"/>
                <a:gd name="T15" fmla="*/ 2 h 107"/>
                <a:gd name="T16" fmla="*/ 125 w 133"/>
                <a:gd name="T17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07">
                  <a:moveTo>
                    <a:pt x="125" y="3"/>
                  </a:moveTo>
                  <a:cubicBezTo>
                    <a:pt x="59" y="95"/>
                    <a:pt x="59" y="95"/>
                    <a:pt x="59" y="9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1"/>
                    <a:pt x="3" y="41"/>
                    <a:pt x="1" y="42"/>
                  </a:cubicBezTo>
                  <a:cubicBezTo>
                    <a:pt x="0" y="44"/>
                    <a:pt x="0" y="46"/>
                    <a:pt x="1" y="4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131" y="7"/>
                    <a:pt x="131" y="7"/>
                    <a:pt x="131" y="7"/>
                  </a:cubicBezTo>
                  <a:cubicBezTo>
                    <a:pt x="133" y="6"/>
                    <a:pt x="132" y="3"/>
                    <a:pt x="130" y="2"/>
                  </a:cubicBezTo>
                  <a:cubicBezTo>
                    <a:pt x="129" y="0"/>
                    <a:pt x="126" y="1"/>
                    <a:pt x="12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104" name="LINE ICON - check 1">
            <a:extLst>
              <a:ext uri="{FF2B5EF4-FFF2-40B4-BE49-F238E27FC236}">
                <a16:creationId xmlns:a16="http://schemas.microsoft.com/office/drawing/2014/main" id="{8170B92E-3DFA-48CA-8934-E3B3C0EE4B3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755740" y="1589358"/>
            <a:ext cx="652459" cy="664623"/>
            <a:chOff x="5454476" y="3155854"/>
            <a:chExt cx="410999" cy="410999"/>
          </a:xfrm>
          <a:solidFill>
            <a:schemeClr val="accent2"/>
          </a:solidFill>
        </p:grpSpPr>
        <p:sp>
          <p:nvSpPr>
            <p:cNvPr id="105" name="Freeform 100">
              <a:extLst>
                <a:ext uri="{FF2B5EF4-FFF2-40B4-BE49-F238E27FC236}">
                  <a16:creationId xmlns:a16="http://schemas.microsoft.com/office/drawing/2014/main" id="{10F78F00-EF88-47F2-BDBA-0EDA0D597BC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454476" y="3155854"/>
              <a:ext cx="410999" cy="410999"/>
            </a:xfrm>
            <a:custGeom>
              <a:avLst/>
              <a:gdLst>
                <a:gd name="T0" fmla="*/ 120 w 240"/>
                <a:gd name="T1" fmla="*/ 0 h 240"/>
                <a:gd name="T2" fmla="*/ 0 w 240"/>
                <a:gd name="T3" fmla="*/ 120 h 240"/>
                <a:gd name="T4" fmla="*/ 120 w 240"/>
                <a:gd name="T5" fmla="*/ 240 h 240"/>
                <a:gd name="T6" fmla="*/ 240 w 240"/>
                <a:gd name="T7" fmla="*/ 120 h 240"/>
                <a:gd name="T8" fmla="*/ 120 w 240"/>
                <a:gd name="T9" fmla="*/ 0 h 240"/>
                <a:gd name="T10" fmla="*/ 120 w 240"/>
                <a:gd name="T11" fmla="*/ 232 h 240"/>
                <a:gd name="T12" fmla="*/ 8 w 240"/>
                <a:gd name="T13" fmla="*/ 120 h 240"/>
                <a:gd name="T14" fmla="*/ 120 w 240"/>
                <a:gd name="T15" fmla="*/ 8 h 240"/>
                <a:gd name="T16" fmla="*/ 232 w 240"/>
                <a:gd name="T17" fmla="*/ 120 h 240"/>
                <a:gd name="T18" fmla="*/ 120 w 240"/>
                <a:gd name="T19" fmla="*/ 23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120" y="0"/>
                  </a:moveTo>
                  <a:cubicBezTo>
                    <a:pt x="54" y="0"/>
                    <a:pt x="0" y="54"/>
                    <a:pt x="0" y="120"/>
                  </a:cubicBezTo>
                  <a:cubicBezTo>
                    <a:pt x="0" y="186"/>
                    <a:pt x="54" y="240"/>
                    <a:pt x="120" y="240"/>
                  </a:cubicBezTo>
                  <a:cubicBezTo>
                    <a:pt x="186" y="240"/>
                    <a:pt x="240" y="186"/>
                    <a:pt x="240" y="120"/>
                  </a:cubicBezTo>
                  <a:cubicBezTo>
                    <a:pt x="240" y="54"/>
                    <a:pt x="186" y="0"/>
                    <a:pt x="120" y="0"/>
                  </a:cubicBezTo>
                  <a:close/>
                  <a:moveTo>
                    <a:pt x="120" y="232"/>
                  </a:moveTo>
                  <a:cubicBezTo>
                    <a:pt x="58" y="232"/>
                    <a:pt x="8" y="182"/>
                    <a:pt x="8" y="120"/>
                  </a:cubicBezTo>
                  <a:cubicBezTo>
                    <a:pt x="8" y="58"/>
                    <a:pt x="58" y="8"/>
                    <a:pt x="120" y="8"/>
                  </a:cubicBezTo>
                  <a:cubicBezTo>
                    <a:pt x="182" y="8"/>
                    <a:pt x="232" y="58"/>
                    <a:pt x="232" y="120"/>
                  </a:cubicBezTo>
                  <a:cubicBezTo>
                    <a:pt x="232" y="182"/>
                    <a:pt x="182" y="232"/>
                    <a:pt x="120" y="2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06" name="Freeform 101">
              <a:extLst>
                <a:ext uri="{FF2B5EF4-FFF2-40B4-BE49-F238E27FC236}">
                  <a16:creationId xmlns:a16="http://schemas.microsoft.com/office/drawing/2014/main" id="{5B49D678-7B94-47B8-A940-DA5A9894E4D5}"/>
                </a:ext>
              </a:extLst>
            </p:cNvPr>
            <p:cNvSpPr>
              <a:spLocks/>
            </p:cNvSpPr>
            <p:nvPr/>
          </p:nvSpPr>
          <p:spPr bwMode="gray">
            <a:xfrm>
              <a:off x="5550158" y="3271107"/>
              <a:ext cx="228333" cy="182666"/>
            </a:xfrm>
            <a:custGeom>
              <a:avLst/>
              <a:gdLst>
                <a:gd name="T0" fmla="*/ 125 w 133"/>
                <a:gd name="T1" fmla="*/ 3 h 107"/>
                <a:gd name="T2" fmla="*/ 59 w 133"/>
                <a:gd name="T3" fmla="*/ 95 h 107"/>
                <a:gd name="T4" fmla="*/ 7 w 133"/>
                <a:gd name="T5" fmla="*/ 42 h 107"/>
                <a:gd name="T6" fmla="*/ 1 w 133"/>
                <a:gd name="T7" fmla="*/ 42 h 107"/>
                <a:gd name="T8" fmla="*/ 1 w 133"/>
                <a:gd name="T9" fmla="*/ 48 h 107"/>
                <a:gd name="T10" fmla="*/ 61 w 133"/>
                <a:gd name="T11" fmla="*/ 107 h 107"/>
                <a:gd name="T12" fmla="*/ 131 w 133"/>
                <a:gd name="T13" fmla="*/ 7 h 107"/>
                <a:gd name="T14" fmla="*/ 130 w 133"/>
                <a:gd name="T15" fmla="*/ 2 h 107"/>
                <a:gd name="T16" fmla="*/ 125 w 133"/>
                <a:gd name="T17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07">
                  <a:moveTo>
                    <a:pt x="125" y="3"/>
                  </a:moveTo>
                  <a:cubicBezTo>
                    <a:pt x="59" y="95"/>
                    <a:pt x="59" y="95"/>
                    <a:pt x="59" y="95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5" y="41"/>
                    <a:pt x="3" y="41"/>
                    <a:pt x="1" y="42"/>
                  </a:cubicBezTo>
                  <a:cubicBezTo>
                    <a:pt x="0" y="44"/>
                    <a:pt x="0" y="46"/>
                    <a:pt x="1" y="4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131" y="7"/>
                    <a:pt x="131" y="7"/>
                    <a:pt x="131" y="7"/>
                  </a:cubicBezTo>
                  <a:cubicBezTo>
                    <a:pt x="133" y="6"/>
                    <a:pt x="132" y="3"/>
                    <a:pt x="130" y="2"/>
                  </a:cubicBezTo>
                  <a:cubicBezTo>
                    <a:pt x="129" y="0"/>
                    <a:pt x="126" y="1"/>
                    <a:pt x="12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B0451DA-6194-489F-8F91-4516434E9429}"/>
              </a:ext>
            </a:extLst>
          </p:cNvPr>
          <p:cNvGrpSpPr/>
          <p:nvPr/>
        </p:nvGrpSpPr>
        <p:grpSpPr>
          <a:xfrm>
            <a:off x="613117" y="2417662"/>
            <a:ext cx="2672704" cy="3586260"/>
            <a:chOff x="492733" y="2417662"/>
            <a:chExt cx="2672704" cy="358626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89D8D40E-A1A0-4EF6-8DD4-C4F991D1C2A5}"/>
                </a:ext>
              </a:extLst>
            </p:cNvPr>
            <p:cNvSpPr/>
            <p:nvPr/>
          </p:nvSpPr>
          <p:spPr bwMode="gray">
            <a:xfrm>
              <a:off x="492733" y="2417662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Bringt Mandant und Rechtsanwalt zusammen. 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7417B8EE-42E6-438E-950D-F0B1D06A195F}"/>
                </a:ext>
              </a:extLst>
            </p:cNvPr>
            <p:cNvSpPr/>
            <p:nvPr/>
          </p:nvSpPr>
          <p:spPr bwMode="gray">
            <a:xfrm>
              <a:off x="492733" y="3034196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Kein Anwaltstermin notwendig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1D53C756-E4EF-4910-AF24-16FFF0C9BC21}"/>
                </a:ext>
              </a:extLst>
            </p:cNvPr>
            <p:cNvSpPr/>
            <p:nvPr/>
          </p:nvSpPr>
          <p:spPr bwMode="gray">
            <a:xfrm>
              <a:off x="492733" y="3435287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Termin mit telefonischer Begleitung der </a:t>
              </a: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23058992-DCEE-473D-B36C-792CCF839628}"/>
                </a:ext>
              </a:extLst>
            </p:cNvPr>
            <p:cNvSpPr/>
            <p:nvPr/>
          </p:nvSpPr>
          <p:spPr bwMode="gray">
            <a:xfrm>
              <a:off x="492733" y="4051821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Online-Datenerfassung</a:t>
              </a: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63922C77-35E9-4C44-8E82-9625E690CC5A}"/>
                </a:ext>
              </a:extLst>
            </p:cNvPr>
            <p:cNvSpPr/>
            <p:nvPr/>
          </p:nvSpPr>
          <p:spPr bwMode="gray">
            <a:xfrm>
              <a:off x="492733" y="4452912"/>
              <a:ext cx="2672704" cy="9344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Kooperierende Rechtsanwaltskanzleien erstellen rechtssichere Dokumente</a:t>
              </a: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538978C2-23F7-4EE2-AA7C-39562D44ABDA}"/>
                </a:ext>
              </a:extLst>
            </p:cNvPr>
            <p:cNvSpPr/>
            <p:nvPr/>
          </p:nvSpPr>
          <p:spPr bwMode="gray">
            <a:xfrm>
              <a:off x="492733" y="5500332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bg1"/>
                  </a:solidFill>
                </a:rPr>
                <a:t>Haftungserklärung und rechtssichere Durchsetzung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9DA9B029-8BB9-480D-8684-61DF3E8F7B0A}"/>
                </a:ext>
              </a:extLst>
            </p:cNvPr>
            <p:cNvGrpSpPr/>
            <p:nvPr/>
          </p:nvGrpSpPr>
          <p:grpSpPr>
            <a:xfrm>
              <a:off x="492733" y="2977724"/>
              <a:ext cx="2672703" cy="2466138"/>
              <a:chOff x="492733" y="2977724"/>
              <a:chExt cx="2902744" cy="2466138"/>
            </a:xfrm>
          </p:grpSpPr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9660742C-B69B-4716-9AD6-9B5F5D6F1F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33" y="2977724"/>
                <a:ext cx="2902744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Gerader Verbinder 106">
                <a:extLst>
                  <a:ext uri="{FF2B5EF4-FFF2-40B4-BE49-F238E27FC236}">
                    <a16:creationId xmlns:a16="http://schemas.microsoft.com/office/drawing/2014/main" id="{70205C13-AE50-4EFF-A161-4E1099C67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33" y="3378815"/>
                <a:ext cx="2902744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Gerader Verbinder 107">
                <a:extLst>
                  <a:ext uri="{FF2B5EF4-FFF2-40B4-BE49-F238E27FC236}">
                    <a16:creationId xmlns:a16="http://schemas.microsoft.com/office/drawing/2014/main" id="{ACD850B1-6311-4590-BDF0-161ADFFC7A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33" y="3995349"/>
                <a:ext cx="2902744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Gerader Verbinder 108">
                <a:extLst>
                  <a:ext uri="{FF2B5EF4-FFF2-40B4-BE49-F238E27FC236}">
                    <a16:creationId xmlns:a16="http://schemas.microsoft.com/office/drawing/2014/main" id="{05108933-829B-415B-80F5-41006310A3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33" y="4396440"/>
                <a:ext cx="2902744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Gerader Verbinder 109">
                <a:extLst>
                  <a:ext uri="{FF2B5EF4-FFF2-40B4-BE49-F238E27FC236}">
                    <a16:creationId xmlns:a16="http://schemas.microsoft.com/office/drawing/2014/main" id="{BB340F85-AA88-4D50-8FAB-9742C288E8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733" y="5443862"/>
                <a:ext cx="2902744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017D9FDE-AE29-4DF5-8CCB-DFE824AD445D}"/>
              </a:ext>
            </a:extLst>
          </p:cNvPr>
          <p:cNvGrpSpPr/>
          <p:nvPr/>
        </p:nvGrpSpPr>
        <p:grpSpPr>
          <a:xfrm>
            <a:off x="3787903" y="2417662"/>
            <a:ext cx="2672704" cy="3895411"/>
            <a:chOff x="3775203" y="2417662"/>
            <a:chExt cx="2672704" cy="3895411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CFCBC2E3-60C7-4B0D-BD37-B4A51919164C}"/>
                </a:ext>
              </a:extLst>
            </p:cNvPr>
            <p:cNvSpPr/>
            <p:nvPr/>
          </p:nvSpPr>
          <p:spPr bwMode="gray">
            <a:xfrm>
              <a:off x="3775203" y="2417662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Archivierung der Dokumente im Original und Digital</a:t>
              </a:r>
            </a:p>
          </p:txBody>
        </p:sp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39E8ADEF-108A-47D2-BFBE-53936DB1A866}"/>
                </a:ext>
              </a:extLst>
            </p:cNvPr>
            <p:cNvSpPr/>
            <p:nvPr/>
          </p:nvSpPr>
          <p:spPr bwMode="gray">
            <a:xfrm>
              <a:off x="3775203" y="2976292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Eintragung im Vorsorgeregister der Bundesnotarkammer</a:t>
              </a:r>
            </a:p>
          </p:txBody>
        </p:sp>
        <p:sp>
          <p:nvSpPr>
            <p:cNvPr id="114" name="Rechteck 113">
              <a:extLst>
                <a:ext uri="{FF2B5EF4-FFF2-40B4-BE49-F238E27FC236}">
                  <a16:creationId xmlns:a16="http://schemas.microsoft.com/office/drawing/2014/main" id="{EA62DEA3-0009-4E18-B047-A4F781535F81}"/>
                </a:ext>
              </a:extLst>
            </p:cNvPr>
            <p:cNvSpPr/>
            <p:nvPr/>
          </p:nvSpPr>
          <p:spPr bwMode="gray">
            <a:xfrm>
              <a:off x="3775203" y="3534922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Jährliche Erinnerung</a:t>
              </a:r>
            </a:p>
          </p:txBody>
        </p:sp>
        <p:sp>
          <p:nvSpPr>
            <p:cNvPr id="115" name="Rechteck 114">
              <a:extLst>
                <a:ext uri="{FF2B5EF4-FFF2-40B4-BE49-F238E27FC236}">
                  <a16:creationId xmlns:a16="http://schemas.microsoft.com/office/drawing/2014/main" id="{0C7A1E74-B22E-41A3-A3D7-BCC06DCEB4D8}"/>
                </a:ext>
              </a:extLst>
            </p:cNvPr>
            <p:cNvSpPr/>
            <p:nvPr/>
          </p:nvSpPr>
          <p:spPr bwMode="gray">
            <a:xfrm>
              <a:off x="3775203" y="3878109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Laufende Aktualisierung</a:t>
              </a:r>
            </a:p>
          </p:txBody>
        </p:sp>
        <p:sp>
          <p:nvSpPr>
            <p:cNvPr id="116" name="Rechteck 115">
              <a:extLst>
                <a:ext uri="{FF2B5EF4-FFF2-40B4-BE49-F238E27FC236}">
                  <a16:creationId xmlns:a16="http://schemas.microsoft.com/office/drawing/2014/main" id="{A74EAF58-DA77-4035-83B7-835D6E253038}"/>
                </a:ext>
              </a:extLst>
            </p:cNvPr>
            <p:cNvSpPr/>
            <p:nvPr/>
          </p:nvSpPr>
          <p:spPr bwMode="gray">
            <a:xfrm>
              <a:off x="3775203" y="4221296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Anpassung Stammdaten</a:t>
              </a:r>
            </a:p>
          </p:txBody>
        </p:sp>
        <p:sp>
          <p:nvSpPr>
            <p:cNvPr id="117" name="Rechteck 116">
              <a:extLst>
                <a:ext uri="{FF2B5EF4-FFF2-40B4-BE49-F238E27FC236}">
                  <a16:creationId xmlns:a16="http://schemas.microsoft.com/office/drawing/2014/main" id="{C7970CBD-7DE0-4B36-9C9B-52612CC4C45D}"/>
                </a:ext>
              </a:extLst>
            </p:cNvPr>
            <p:cNvSpPr/>
            <p:nvPr/>
          </p:nvSpPr>
          <p:spPr bwMode="gray">
            <a:xfrm>
              <a:off x="3775203" y="5123113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Notfall-Hotline 24/7</a:t>
              </a:r>
            </a:p>
          </p:txBody>
        </p:sp>
        <p:cxnSp>
          <p:nvCxnSpPr>
            <p:cNvPr id="119" name="Gerader Verbinder 118">
              <a:extLst>
                <a:ext uri="{FF2B5EF4-FFF2-40B4-BE49-F238E27FC236}">
                  <a16:creationId xmlns:a16="http://schemas.microsoft.com/office/drawing/2014/main" id="{5E3EFF9C-C97E-4DC5-B70F-D8D56A6DD251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2948772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Gerader Verbinder 119">
              <a:extLst>
                <a:ext uri="{FF2B5EF4-FFF2-40B4-BE49-F238E27FC236}">
                  <a16:creationId xmlns:a16="http://schemas.microsoft.com/office/drawing/2014/main" id="{04CF4A0D-3CC2-4D45-81D8-16BCC5947FDF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3507402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Gerader Verbinder 120">
              <a:extLst>
                <a:ext uri="{FF2B5EF4-FFF2-40B4-BE49-F238E27FC236}">
                  <a16:creationId xmlns:a16="http://schemas.microsoft.com/office/drawing/2014/main" id="{0C9751DE-143B-496D-ACEF-32DE580F2FEE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3850589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Gerader Verbinder 121">
              <a:extLst>
                <a:ext uri="{FF2B5EF4-FFF2-40B4-BE49-F238E27FC236}">
                  <a16:creationId xmlns:a16="http://schemas.microsoft.com/office/drawing/2014/main" id="{A578E685-2882-4E08-AC78-56BCC9DA8DCC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4193776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Gerader Verbinder 122">
              <a:extLst>
                <a:ext uri="{FF2B5EF4-FFF2-40B4-BE49-F238E27FC236}">
                  <a16:creationId xmlns:a16="http://schemas.microsoft.com/office/drawing/2014/main" id="{AF90D539-6610-4EC4-BC5F-235CDB21219B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4536963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1C098DB8-D57F-4745-AF4A-3B168136B008}"/>
                </a:ext>
              </a:extLst>
            </p:cNvPr>
            <p:cNvSpPr/>
            <p:nvPr/>
          </p:nvSpPr>
          <p:spPr bwMode="gray">
            <a:xfrm>
              <a:off x="3775203" y="4564483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Laufende Anpassung an </a:t>
              </a:r>
              <a:br>
                <a:rPr lang="de-DE" altLang="de-DE" sz="1400" dirty="0">
                  <a:solidFill>
                    <a:schemeClr val="tx1"/>
                  </a:solidFill>
                </a:rPr>
              </a:br>
              <a:r>
                <a:rPr lang="de-DE" altLang="de-DE" sz="1400" dirty="0">
                  <a:solidFill>
                    <a:schemeClr val="tx1"/>
                  </a:solidFill>
                </a:rPr>
                <a:t>Gesetzesänderung</a:t>
              </a:r>
            </a:p>
          </p:txBody>
        </p:sp>
        <p:cxnSp>
          <p:nvCxnSpPr>
            <p:cNvPr id="125" name="Gerader Verbinder 124">
              <a:extLst>
                <a:ext uri="{FF2B5EF4-FFF2-40B4-BE49-F238E27FC236}">
                  <a16:creationId xmlns:a16="http://schemas.microsoft.com/office/drawing/2014/main" id="{45A5B4A5-AF83-4449-8A84-7CB629D30C4F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5095593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Gerader Verbinder 125">
              <a:extLst>
                <a:ext uri="{FF2B5EF4-FFF2-40B4-BE49-F238E27FC236}">
                  <a16:creationId xmlns:a16="http://schemas.microsoft.com/office/drawing/2014/main" id="{FD4F1BD0-FE8A-415E-80C4-176C2C0D4A7D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5438780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Rechteck 126">
              <a:extLst>
                <a:ext uri="{FF2B5EF4-FFF2-40B4-BE49-F238E27FC236}">
                  <a16:creationId xmlns:a16="http://schemas.microsoft.com/office/drawing/2014/main" id="{A8A152AF-8419-4E7B-BC1C-041587486BA0}"/>
                </a:ext>
              </a:extLst>
            </p:cNvPr>
            <p:cNvSpPr/>
            <p:nvPr/>
          </p:nvSpPr>
          <p:spPr bwMode="gray">
            <a:xfrm>
              <a:off x="3775203" y="5466300"/>
              <a:ext cx="2672704" cy="5035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dirty="0">
                  <a:solidFill>
                    <a:schemeClr val="tx1"/>
                  </a:solidFill>
                </a:rPr>
                <a:t>Online-Kundenportal mit </a:t>
              </a:r>
              <a:br>
                <a:rPr lang="de-DE" altLang="de-DE" sz="1400" dirty="0">
                  <a:solidFill>
                    <a:schemeClr val="tx1"/>
                  </a:solidFill>
                </a:rPr>
              </a:br>
              <a:r>
                <a:rPr lang="de-DE" altLang="de-DE" sz="1400" dirty="0">
                  <a:solidFill>
                    <a:schemeClr val="tx1"/>
                  </a:solidFill>
                </a:rPr>
                <a:t>digitalem Notfallordner</a:t>
              </a:r>
            </a:p>
          </p:txBody>
        </p:sp>
        <p:cxnSp>
          <p:nvCxnSpPr>
            <p:cNvPr id="128" name="Gerader Verbinder 127">
              <a:extLst>
                <a:ext uri="{FF2B5EF4-FFF2-40B4-BE49-F238E27FC236}">
                  <a16:creationId xmlns:a16="http://schemas.microsoft.com/office/drawing/2014/main" id="{ED9D2232-A7CC-4034-94A3-37D38934B083}"/>
                </a:ext>
              </a:extLst>
            </p:cNvPr>
            <p:cNvCxnSpPr>
              <a:cxnSpLocks/>
            </p:cNvCxnSpPr>
            <p:nvPr/>
          </p:nvCxnSpPr>
          <p:spPr>
            <a:xfrm>
              <a:off x="3775203" y="5997410"/>
              <a:ext cx="2672703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echteck 128">
              <a:extLst>
                <a:ext uri="{FF2B5EF4-FFF2-40B4-BE49-F238E27FC236}">
                  <a16:creationId xmlns:a16="http://schemas.microsoft.com/office/drawing/2014/main" id="{993C6F36-2FF0-4F54-8280-3C7613D52725}"/>
                </a:ext>
              </a:extLst>
            </p:cNvPr>
            <p:cNvSpPr/>
            <p:nvPr/>
          </p:nvSpPr>
          <p:spPr bwMode="gray">
            <a:xfrm>
              <a:off x="3775203" y="6024926"/>
              <a:ext cx="2672704" cy="2881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36000" rIns="0" bIns="36000" rtlCol="0" anchor="ctr">
              <a:spAutoFit/>
            </a:bodyPr>
            <a:lstStyle/>
            <a:p>
              <a:pPr>
                <a:buClr>
                  <a:schemeClr val="bg1"/>
                </a:buClr>
                <a:tabLst>
                  <a:tab pos="358775" algn="l"/>
                </a:tabLst>
              </a:pPr>
              <a:r>
                <a:rPr lang="de-DE" altLang="de-DE" sz="1400" b="1" dirty="0">
                  <a:solidFill>
                    <a:schemeClr val="tx1"/>
                  </a:solidFill>
                </a:rPr>
                <a:t>Testamentsservice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794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0D300C1-5979-4D28-A5CE-F64671FC2B5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67993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FCC0CEC-5DB6-4877-89D9-A19670F079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</p:spPr>
        <p:txBody>
          <a:bodyPr vert="horz"/>
          <a:lstStyle/>
          <a:p>
            <a:r>
              <a:rPr lang="de-DE" dirty="0"/>
              <a:t>Wie ist der Prozess der Vollmachterstellung?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355365-15AF-43DB-ACF9-C39DFADED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4</a:t>
            </a:fld>
            <a:endParaRPr lang="de-DE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BEDB396-EFA4-4B98-A2CF-976EBEBE4A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70800" y="6104751"/>
            <a:ext cx="11448000" cy="276999"/>
          </a:xfrm>
        </p:spPr>
        <p:txBody>
          <a:bodyPr/>
          <a:lstStyle/>
          <a:p>
            <a:r>
              <a:rPr lang="de-DE" dirty="0"/>
              <a:t>Quelle: JURA DIREKT</a:t>
            </a:r>
            <a:br>
              <a:rPr lang="de-DE" dirty="0"/>
            </a:br>
            <a:r>
              <a:rPr lang="de-DE" dirty="0"/>
              <a:t>* </a:t>
            </a:r>
            <a:r>
              <a:rPr lang="de-DE" dirty="0" smtClean="0"/>
              <a:t>Vertriebspartner</a:t>
            </a:r>
            <a:r>
              <a:rPr lang="de-DE" dirty="0" smtClean="0"/>
              <a:t> </a:t>
            </a:r>
            <a:r>
              <a:rPr lang="de-DE" dirty="0"/>
              <a:t>erhält Feedback zu Beratungswünschen des Kunden unter Wahrung des Datenschutzes</a:t>
            </a: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3DD9A2E3-4E5E-41E8-A0CB-24D3626314AA}"/>
              </a:ext>
            </a:extLst>
          </p:cNvPr>
          <p:cNvSpPr>
            <a:spLocks/>
          </p:cNvSpPr>
          <p:nvPr/>
        </p:nvSpPr>
        <p:spPr bwMode="gray">
          <a:xfrm flipH="1">
            <a:off x="372454" y="1422849"/>
            <a:ext cx="2699020" cy="625458"/>
          </a:xfrm>
          <a:custGeom>
            <a:avLst/>
            <a:gdLst>
              <a:gd name="connsiteX0" fmla="*/ 2699020 w 2699020"/>
              <a:gd name="connsiteY0" fmla="*/ 0 h 625458"/>
              <a:gd name="connsiteX1" fmla="*/ 2387148 w 2699020"/>
              <a:gd name="connsiteY1" fmla="*/ 0 h 625458"/>
              <a:gd name="connsiteX2" fmla="*/ 2124615 w 2699020"/>
              <a:gd name="connsiteY2" fmla="*/ 0 h 625458"/>
              <a:gd name="connsiteX3" fmla="*/ 2124428 w 2699020"/>
              <a:gd name="connsiteY3" fmla="*/ 0 h 625458"/>
              <a:gd name="connsiteX4" fmla="*/ 1902668 w 2699020"/>
              <a:gd name="connsiteY4" fmla="*/ 0 h 625458"/>
              <a:gd name="connsiteX5" fmla="*/ 1812743 w 2699020"/>
              <a:gd name="connsiteY5" fmla="*/ 0 h 625458"/>
              <a:gd name="connsiteX6" fmla="*/ 1718397 w 2699020"/>
              <a:gd name="connsiteY6" fmla="*/ 0 h 625458"/>
              <a:gd name="connsiteX7" fmla="*/ 1568142 w 2699020"/>
              <a:gd name="connsiteY7" fmla="*/ 0 h 625458"/>
              <a:gd name="connsiteX8" fmla="*/ 1511979 w 2699020"/>
              <a:gd name="connsiteY8" fmla="*/ 0 h 625458"/>
              <a:gd name="connsiteX9" fmla="*/ 1412274 w 2699020"/>
              <a:gd name="connsiteY9" fmla="*/ 0 h 625458"/>
              <a:gd name="connsiteX10" fmla="*/ 599488 w 2699020"/>
              <a:gd name="connsiteY10" fmla="*/ 0 h 625458"/>
              <a:gd name="connsiteX11" fmla="*/ 0 w 2699020"/>
              <a:gd name="connsiteY11" fmla="*/ 586257 h 625458"/>
              <a:gd name="connsiteX12" fmla="*/ 0 w 2699020"/>
              <a:gd name="connsiteY12" fmla="*/ 625458 h 625458"/>
              <a:gd name="connsiteX13" fmla="*/ 56093 w 2699020"/>
              <a:gd name="connsiteY13" fmla="*/ 625458 h 625458"/>
              <a:gd name="connsiteX14" fmla="*/ 56093 w 2699020"/>
              <a:gd name="connsiteY14" fmla="*/ 610451 h 625458"/>
              <a:gd name="connsiteX15" fmla="*/ 56093 w 2699020"/>
              <a:gd name="connsiteY15" fmla="*/ 586257 h 625458"/>
              <a:gd name="connsiteX16" fmla="*/ 599488 w 2699020"/>
              <a:gd name="connsiteY16" fmla="*/ 55178 h 625458"/>
              <a:gd name="connsiteX17" fmla="*/ 1407978 w 2699020"/>
              <a:gd name="connsiteY17" fmla="*/ 55178 h 625458"/>
              <a:gd name="connsiteX18" fmla="*/ 1511979 w 2699020"/>
              <a:gd name="connsiteY18" fmla="*/ 55178 h 625458"/>
              <a:gd name="connsiteX19" fmla="*/ 1511979 w 2699020"/>
              <a:gd name="connsiteY19" fmla="*/ 55178 h 625458"/>
              <a:gd name="connsiteX20" fmla="*/ 1594562 w 2699020"/>
              <a:gd name="connsiteY20" fmla="*/ 55178 h 625458"/>
              <a:gd name="connsiteX21" fmla="*/ 2664825 w 2699020"/>
              <a:gd name="connsiteY21" fmla="*/ 55178 h 625458"/>
              <a:gd name="connsiteX22" fmla="*/ 2699020 w 2699020"/>
              <a:gd name="connsiteY22" fmla="*/ 55178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020" h="625458">
                <a:moveTo>
                  <a:pt x="2699020" y="0"/>
                </a:moveTo>
                <a:lnTo>
                  <a:pt x="2387148" y="0"/>
                </a:lnTo>
                <a:lnTo>
                  <a:pt x="2124615" y="0"/>
                </a:lnTo>
                <a:lnTo>
                  <a:pt x="2124428" y="0"/>
                </a:lnTo>
                <a:cubicBezTo>
                  <a:pt x="2043875" y="0"/>
                  <a:pt x="1970147" y="0"/>
                  <a:pt x="1902668" y="0"/>
                </a:cubicBezTo>
                <a:lnTo>
                  <a:pt x="1812743" y="0"/>
                </a:lnTo>
                <a:lnTo>
                  <a:pt x="1718397" y="0"/>
                </a:lnTo>
                <a:cubicBezTo>
                  <a:pt x="1662835" y="0"/>
                  <a:pt x="1612943" y="0"/>
                  <a:pt x="1568142" y="0"/>
                </a:cubicBezTo>
                <a:lnTo>
                  <a:pt x="1511979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1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91180" y="55178"/>
                  <a:pt x="1160083" y="55178"/>
                  <a:pt x="1407978" y="55178"/>
                </a:cubicBezTo>
                <a:lnTo>
                  <a:pt x="1511979" y="55178"/>
                </a:lnTo>
                <a:lnTo>
                  <a:pt x="1511979" y="55178"/>
                </a:lnTo>
                <a:lnTo>
                  <a:pt x="1594562" y="55178"/>
                </a:lnTo>
                <a:cubicBezTo>
                  <a:pt x="1998584" y="55178"/>
                  <a:pt x="2353336" y="55178"/>
                  <a:pt x="2664825" y="55178"/>
                </a:cubicBezTo>
                <a:lnTo>
                  <a:pt x="2699020" y="551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D81C677-8113-4059-B90A-4F02D3DB5F81}"/>
              </a:ext>
            </a:extLst>
          </p:cNvPr>
          <p:cNvSpPr txBox="1"/>
          <p:nvPr/>
        </p:nvSpPr>
        <p:spPr bwMode="gray">
          <a:xfrm>
            <a:off x="371475" y="1550912"/>
            <a:ext cx="21601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 smtClean="0">
                <a:solidFill>
                  <a:schemeClr val="accent1"/>
                </a:solidFill>
              </a:rPr>
              <a:t>Vertriebspartner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39326C1-5C3C-49E5-987B-F407E0FF76A4}"/>
              </a:ext>
            </a:extLst>
          </p:cNvPr>
          <p:cNvSpPr/>
          <p:nvPr/>
        </p:nvSpPr>
        <p:spPr bwMode="gray">
          <a:xfrm>
            <a:off x="371475" y="2240868"/>
            <a:ext cx="2700000" cy="7879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Interessenten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über persönliche Landingpage online an JURA DIREKT geben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D7A795A-75B6-4F80-B27C-D21121DE55E4}"/>
              </a:ext>
            </a:extLst>
          </p:cNvPr>
          <p:cNvSpPr/>
          <p:nvPr/>
        </p:nvSpPr>
        <p:spPr bwMode="gray">
          <a:xfrm>
            <a:off x="3612024" y="2240868"/>
            <a:ext cx="2700000" cy="13265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Termin 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wird geklärt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Online-Vorbereitung zur Daten-erfassung durch den Kunden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30 Minuten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3C6AC96-DF16-4204-8B77-A9EB49C2CC2D}"/>
              </a:ext>
            </a:extLst>
          </p:cNvPr>
          <p:cNvSpPr/>
          <p:nvPr/>
        </p:nvSpPr>
        <p:spPr bwMode="gray">
          <a:xfrm>
            <a:off x="6366330" y="2240868"/>
            <a:ext cx="2700000" cy="1251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Finalisierung 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Datenerfassung mit JURA DIREKT online inkl. telefonischer Begleitung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30-45 Minuten</a:t>
            </a:r>
            <a:endParaRPr lang="de-DE" sz="1600" dirty="0">
              <a:solidFill>
                <a:schemeClr val="tx1"/>
              </a:solidFill>
              <a:ea typeface="Helvetica Neue Condensed Black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A09D283-A4DE-44CB-9E0B-E03E0CC411FF}"/>
              </a:ext>
            </a:extLst>
          </p:cNvPr>
          <p:cNvSpPr/>
          <p:nvPr/>
        </p:nvSpPr>
        <p:spPr bwMode="gray">
          <a:xfrm>
            <a:off x="9120636" y="2240868"/>
            <a:ext cx="2700000" cy="9818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Rechtsanwälte </a:t>
            </a:r>
          </a:p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fertigen die Dokumente, physische und digitale Archivierung und Registrierung</a:t>
            </a:r>
          </a:p>
        </p:txBody>
      </p:sp>
      <p:sp>
        <p:nvSpPr>
          <p:cNvPr id="47" name="Freihandform: Form 46">
            <a:extLst>
              <a:ext uri="{FF2B5EF4-FFF2-40B4-BE49-F238E27FC236}">
                <a16:creationId xmlns:a16="http://schemas.microsoft.com/office/drawing/2014/main" id="{2F7464FA-05AE-45F6-8158-FD22E8C6678E}"/>
              </a:ext>
            </a:extLst>
          </p:cNvPr>
          <p:cNvSpPr>
            <a:spLocks/>
          </p:cNvSpPr>
          <p:nvPr/>
        </p:nvSpPr>
        <p:spPr bwMode="gray">
          <a:xfrm flipH="1">
            <a:off x="3612024" y="1422849"/>
            <a:ext cx="2699020" cy="625458"/>
          </a:xfrm>
          <a:custGeom>
            <a:avLst/>
            <a:gdLst>
              <a:gd name="connsiteX0" fmla="*/ 2699020 w 2699020"/>
              <a:gd name="connsiteY0" fmla="*/ 0 h 625458"/>
              <a:gd name="connsiteX1" fmla="*/ 2387148 w 2699020"/>
              <a:gd name="connsiteY1" fmla="*/ 0 h 625458"/>
              <a:gd name="connsiteX2" fmla="*/ 2124615 w 2699020"/>
              <a:gd name="connsiteY2" fmla="*/ 0 h 625458"/>
              <a:gd name="connsiteX3" fmla="*/ 2124428 w 2699020"/>
              <a:gd name="connsiteY3" fmla="*/ 0 h 625458"/>
              <a:gd name="connsiteX4" fmla="*/ 1902668 w 2699020"/>
              <a:gd name="connsiteY4" fmla="*/ 0 h 625458"/>
              <a:gd name="connsiteX5" fmla="*/ 1812743 w 2699020"/>
              <a:gd name="connsiteY5" fmla="*/ 0 h 625458"/>
              <a:gd name="connsiteX6" fmla="*/ 1718397 w 2699020"/>
              <a:gd name="connsiteY6" fmla="*/ 0 h 625458"/>
              <a:gd name="connsiteX7" fmla="*/ 1568142 w 2699020"/>
              <a:gd name="connsiteY7" fmla="*/ 0 h 625458"/>
              <a:gd name="connsiteX8" fmla="*/ 1511979 w 2699020"/>
              <a:gd name="connsiteY8" fmla="*/ 0 h 625458"/>
              <a:gd name="connsiteX9" fmla="*/ 1412274 w 2699020"/>
              <a:gd name="connsiteY9" fmla="*/ 0 h 625458"/>
              <a:gd name="connsiteX10" fmla="*/ 599488 w 2699020"/>
              <a:gd name="connsiteY10" fmla="*/ 0 h 625458"/>
              <a:gd name="connsiteX11" fmla="*/ 0 w 2699020"/>
              <a:gd name="connsiteY11" fmla="*/ 586257 h 625458"/>
              <a:gd name="connsiteX12" fmla="*/ 0 w 2699020"/>
              <a:gd name="connsiteY12" fmla="*/ 625458 h 625458"/>
              <a:gd name="connsiteX13" fmla="*/ 56093 w 2699020"/>
              <a:gd name="connsiteY13" fmla="*/ 625458 h 625458"/>
              <a:gd name="connsiteX14" fmla="*/ 56093 w 2699020"/>
              <a:gd name="connsiteY14" fmla="*/ 610451 h 625458"/>
              <a:gd name="connsiteX15" fmla="*/ 56093 w 2699020"/>
              <a:gd name="connsiteY15" fmla="*/ 586257 h 625458"/>
              <a:gd name="connsiteX16" fmla="*/ 599488 w 2699020"/>
              <a:gd name="connsiteY16" fmla="*/ 55178 h 625458"/>
              <a:gd name="connsiteX17" fmla="*/ 1407978 w 2699020"/>
              <a:gd name="connsiteY17" fmla="*/ 55178 h 625458"/>
              <a:gd name="connsiteX18" fmla="*/ 1511979 w 2699020"/>
              <a:gd name="connsiteY18" fmla="*/ 55178 h 625458"/>
              <a:gd name="connsiteX19" fmla="*/ 1511979 w 2699020"/>
              <a:gd name="connsiteY19" fmla="*/ 55178 h 625458"/>
              <a:gd name="connsiteX20" fmla="*/ 1594562 w 2699020"/>
              <a:gd name="connsiteY20" fmla="*/ 55178 h 625458"/>
              <a:gd name="connsiteX21" fmla="*/ 2664825 w 2699020"/>
              <a:gd name="connsiteY21" fmla="*/ 55178 h 625458"/>
              <a:gd name="connsiteX22" fmla="*/ 2699020 w 2699020"/>
              <a:gd name="connsiteY22" fmla="*/ 55178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020" h="625458">
                <a:moveTo>
                  <a:pt x="2699020" y="0"/>
                </a:moveTo>
                <a:lnTo>
                  <a:pt x="2387148" y="0"/>
                </a:lnTo>
                <a:lnTo>
                  <a:pt x="2124615" y="0"/>
                </a:lnTo>
                <a:lnTo>
                  <a:pt x="2124428" y="0"/>
                </a:lnTo>
                <a:cubicBezTo>
                  <a:pt x="2043875" y="0"/>
                  <a:pt x="1970147" y="0"/>
                  <a:pt x="1902668" y="0"/>
                </a:cubicBezTo>
                <a:lnTo>
                  <a:pt x="1812743" y="0"/>
                </a:lnTo>
                <a:lnTo>
                  <a:pt x="1718397" y="0"/>
                </a:lnTo>
                <a:cubicBezTo>
                  <a:pt x="1662835" y="0"/>
                  <a:pt x="1612943" y="0"/>
                  <a:pt x="1568142" y="0"/>
                </a:cubicBezTo>
                <a:lnTo>
                  <a:pt x="1511979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1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91180" y="55178"/>
                  <a:pt x="1160083" y="55178"/>
                  <a:pt x="1407978" y="55178"/>
                </a:cubicBezTo>
                <a:lnTo>
                  <a:pt x="1511979" y="55178"/>
                </a:lnTo>
                <a:lnTo>
                  <a:pt x="1511979" y="55178"/>
                </a:lnTo>
                <a:lnTo>
                  <a:pt x="1594562" y="55178"/>
                </a:lnTo>
                <a:cubicBezTo>
                  <a:pt x="1998584" y="55178"/>
                  <a:pt x="2353336" y="55178"/>
                  <a:pt x="2664825" y="55178"/>
                </a:cubicBezTo>
                <a:lnTo>
                  <a:pt x="2699020" y="551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8330D713-6FF5-4B7A-AF6F-9562F789A84D}"/>
              </a:ext>
            </a:extLst>
          </p:cNvPr>
          <p:cNvSpPr>
            <a:spLocks/>
          </p:cNvSpPr>
          <p:nvPr/>
        </p:nvSpPr>
        <p:spPr bwMode="gray">
          <a:xfrm flipH="1">
            <a:off x="6096000" y="1422849"/>
            <a:ext cx="2970330" cy="625458"/>
          </a:xfrm>
          <a:custGeom>
            <a:avLst/>
            <a:gdLst>
              <a:gd name="connsiteX0" fmla="*/ 2970330 w 2970330"/>
              <a:gd name="connsiteY0" fmla="*/ 0 h 625458"/>
              <a:gd name="connsiteX1" fmla="*/ 2665042 w 2970330"/>
              <a:gd name="connsiteY1" fmla="*/ 0 h 625458"/>
              <a:gd name="connsiteX2" fmla="*/ 2264574 w 2970330"/>
              <a:gd name="connsiteY2" fmla="*/ 0 h 625458"/>
              <a:gd name="connsiteX3" fmla="*/ 2118031 w 2970330"/>
              <a:gd name="connsiteY3" fmla="*/ 0 h 625458"/>
              <a:gd name="connsiteX4" fmla="*/ 1963629 w 2970330"/>
              <a:gd name="connsiteY4" fmla="*/ 0 h 625458"/>
              <a:gd name="connsiteX5" fmla="*/ 1812743 w 2970330"/>
              <a:gd name="connsiteY5" fmla="*/ 0 h 625458"/>
              <a:gd name="connsiteX6" fmla="*/ 1747992 w 2970330"/>
              <a:gd name="connsiteY6" fmla="*/ 0 h 625458"/>
              <a:gd name="connsiteX7" fmla="*/ 1603444 w 2970330"/>
              <a:gd name="connsiteY7" fmla="*/ 0 h 625458"/>
              <a:gd name="connsiteX8" fmla="*/ 1602178 w 2970330"/>
              <a:gd name="connsiteY8" fmla="*/ 0 h 625458"/>
              <a:gd name="connsiteX9" fmla="*/ 1412274 w 2970330"/>
              <a:gd name="connsiteY9" fmla="*/ 0 h 625458"/>
              <a:gd name="connsiteX10" fmla="*/ 599488 w 2970330"/>
              <a:gd name="connsiteY10" fmla="*/ 0 h 625458"/>
              <a:gd name="connsiteX11" fmla="*/ 0 w 2970330"/>
              <a:gd name="connsiteY11" fmla="*/ 586257 h 625458"/>
              <a:gd name="connsiteX12" fmla="*/ 0 w 2970330"/>
              <a:gd name="connsiteY12" fmla="*/ 625458 h 625458"/>
              <a:gd name="connsiteX13" fmla="*/ 56093 w 2970330"/>
              <a:gd name="connsiteY13" fmla="*/ 625458 h 625458"/>
              <a:gd name="connsiteX14" fmla="*/ 56093 w 2970330"/>
              <a:gd name="connsiteY14" fmla="*/ 610452 h 625458"/>
              <a:gd name="connsiteX15" fmla="*/ 56093 w 2970330"/>
              <a:gd name="connsiteY15" fmla="*/ 586257 h 625458"/>
              <a:gd name="connsiteX16" fmla="*/ 599488 w 2970330"/>
              <a:gd name="connsiteY16" fmla="*/ 55178 h 625458"/>
              <a:gd name="connsiteX17" fmla="*/ 1218090 w 2970330"/>
              <a:gd name="connsiteY17" fmla="*/ 55178 h 625458"/>
              <a:gd name="connsiteX18" fmla="*/ 1602178 w 2970330"/>
              <a:gd name="connsiteY18" fmla="*/ 55178 h 625458"/>
              <a:gd name="connsiteX19" fmla="*/ 1764288 w 2970330"/>
              <a:gd name="connsiteY19" fmla="*/ 55178 h 625458"/>
              <a:gd name="connsiteX20" fmla="*/ 1770421 w 2970330"/>
              <a:gd name="connsiteY20" fmla="*/ 55178 h 625458"/>
              <a:gd name="connsiteX21" fmla="*/ 2033114 w 2970330"/>
              <a:gd name="connsiteY21" fmla="*/ 55178 h 625458"/>
              <a:gd name="connsiteX22" fmla="*/ 2213551 w 2970330"/>
              <a:gd name="connsiteY22" fmla="*/ 55178 h 625458"/>
              <a:gd name="connsiteX23" fmla="*/ 2616587 w 2970330"/>
              <a:gd name="connsiteY23" fmla="*/ 55178 h 625458"/>
              <a:gd name="connsiteX24" fmla="*/ 2885413 w 2970330"/>
              <a:gd name="connsiteY24" fmla="*/ 55178 h 625458"/>
              <a:gd name="connsiteX25" fmla="*/ 2917601 w 2970330"/>
              <a:gd name="connsiteY25" fmla="*/ 28620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70330" h="625458">
                <a:moveTo>
                  <a:pt x="2970330" y="0"/>
                </a:moveTo>
                <a:lnTo>
                  <a:pt x="2665042" y="0"/>
                </a:lnTo>
                <a:cubicBezTo>
                  <a:pt x="2513385" y="0"/>
                  <a:pt x="2380686" y="0"/>
                  <a:pt x="2264574" y="0"/>
                </a:cubicBezTo>
                <a:lnTo>
                  <a:pt x="2118031" y="0"/>
                </a:lnTo>
                <a:lnTo>
                  <a:pt x="1963629" y="0"/>
                </a:lnTo>
                <a:lnTo>
                  <a:pt x="1812743" y="0"/>
                </a:lnTo>
                <a:lnTo>
                  <a:pt x="1747992" y="0"/>
                </a:lnTo>
                <a:cubicBezTo>
                  <a:pt x="1688751" y="0"/>
                  <a:pt x="1641358" y="0"/>
                  <a:pt x="1603444" y="0"/>
                </a:cubicBezTo>
                <a:lnTo>
                  <a:pt x="1602178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2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18257" y="55178"/>
                  <a:pt x="1024207" y="55178"/>
                  <a:pt x="1218090" y="55178"/>
                </a:cubicBezTo>
                <a:lnTo>
                  <a:pt x="1602178" y="55178"/>
                </a:lnTo>
                <a:lnTo>
                  <a:pt x="1764288" y="55178"/>
                </a:lnTo>
                <a:lnTo>
                  <a:pt x="1770421" y="55178"/>
                </a:lnTo>
                <a:lnTo>
                  <a:pt x="2033114" y="55178"/>
                </a:lnTo>
                <a:lnTo>
                  <a:pt x="2213551" y="55178"/>
                </a:lnTo>
                <a:cubicBezTo>
                  <a:pt x="2354473" y="55178"/>
                  <a:pt x="2488713" y="55178"/>
                  <a:pt x="2616587" y="55178"/>
                </a:cubicBezTo>
                <a:lnTo>
                  <a:pt x="2885413" y="55178"/>
                </a:lnTo>
                <a:lnTo>
                  <a:pt x="2917601" y="28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2" name="Freihandform: Form 51">
            <a:extLst>
              <a:ext uri="{FF2B5EF4-FFF2-40B4-BE49-F238E27FC236}">
                <a16:creationId xmlns:a16="http://schemas.microsoft.com/office/drawing/2014/main" id="{C236D8C8-6A92-45C3-9B81-40C2E81D22DF}"/>
              </a:ext>
            </a:extLst>
          </p:cNvPr>
          <p:cNvSpPr>
            <a:spLocks/>
          </p:cNvSpPr>
          <p:nvPr/>
        </p:nvSpPr>
        <p:spPr bwMode="gray">
          <a:xfrm flipH="1">
            <a:off x="8850195" y="1422849"/>
            <a:ext cx="2970330" cy="625458"/>
          </a:xfrm>
          <a:custGeom>
            <a:avLst/>
            <a:gdLst>
              <a:gd name="connsiteX0" fmla="*/ 2970330 w 2970330"/>
              <a:gd name="connsiteY0" fmla="*/ 0 h 625458"/>
              <a:gd name="connsiteX1" fmla="*/ 2665042 w 2970330"/>
              <a:gd name="connsiteY1" fmla="*/ 0 h 625458"/>
              <a:gd name="connsiteX2" fmla="*/ 2264574 w 2970330"/>
              <a:gd name="connsiteY2" fmla="*/ 0 h 625458"/>
              <a:gd name="connsiteX3" fmla="*/ 2118031 w 2970330"/>
              <a:gd name="connsiteY3" fmla="*/ 0 h 625458"/>
              <a:gd name="connsiteX4" fmla="*/ 1963629 w 2970330"/>
              <a:gd name="connsiteY4" fmla="*/ 0 h 625458"/>
              <a:gd name="connsiteX5" fmla="*/ 1812743 w 2970330"/>
              <a:gd name="connsiteY5" fmla="*/ 0 h 625458"/>
              <a:gd name="connsiteX6" fmla="*/ 1747992 w 2970330"/>
              <a:gd name="connsiteY6" fmla="*/ 0 h 625458"/>
              <a:gd name="connsiteX7" fmla="*/ 1603444 w 2970330"/>
              <a:gd name="connsiteY7" fmla="*/ 0 h 625458"/>
              <a:gd name="connsiteX8" fmla="*/ 1602178 w 2970330"/>
              <a:gd name="connsiteY8" fmla="*/ 0 h 625458"/>
              <a:gd name="connsiteX9" fmla="*/ 1412274 w 2970330"/>
              <a:gd name="connsiteY9" fmla="*/ 0 h 625458"/>
              <a:gd name="connsiteX10" fmla="*/ 599488 w 2970330"/>
              <a:gd name="connsiteY10" fmla="*/ 0 h 625458"/>
              <a:gd name="connsiteX11" fmla="*/ 0 w 2970330"/>
              <a:gd name="connsiteY11" fmla="*/ 586257 h 625458"/>
              <a:gd name="connsiteX12" fmla="*/ 0 w 2970330"/>
              <a:gd name="connsiteY12" fmla="*/ 625458 h 625458"/>
              <a:gd name="connsiteX13" fmla="*/ 56093 w 2970330"/>
              <a:gd name="connsiteY13" fmla="*/ 625458 h 625458"/>
              <a:gd name="connsiteX14" fmla="*/ 56093 w 2970330"/>
              <a:gd name="connsiteY14" fmla="*/ 610452 h 625458"/>
              <a:gd name="connsiteX15" fmla="*/ 56093 w 2970330"/>
              <a:gd name="connsiteY15" fmla="*/ 586257 h 625458"/>
              <a:gd name="connsiteX16" fmla="*/ 599488 w 2970330"/>
              <a:gd name="connsiteY16" fmla="*/ 55178 h 625458"/>
              <a:gd name="connsiteX17" fmla="*/ 1218090 w 2970330"/>
              <a:gd name="connsiteY17" fmla="*/ 55178 h 625458"/>
              <a:gd name="connsiteX18" fmla="*/ 1602178 w 2970330"/>
              <a:gd name="connsiteY18" fmla="*/ 55178 h 625458"/>
              <a:gd name="connsiteX19" fmla="*/ 1764288 w 2970330"/>
              <a:gd name="connsiteY19" fmla="*/ 55178 h 625458"/>
              <a:gd name="connsiteX20" fmla="*/ 1770421 w 2970330"/>
              <a:gd name="connsiteY20" fmla="*/ 55178 h 625458"/>
              <a:gd name="connsiteX21" fmla="*/ 2033114 w 2970330"/>
              <a:gd name="connsiteY21" fmla="*/ 55178 h 625458"/>
              <a:gd name="connsiteX22" fmla="*/ 2213551 w 2970330"/>
              <a:gd name="connsiteY22" fmla="*/ 55178 h 625458"/>
              <a:gd name="connsiteX23" fmla="*/ 2616587 w 2970330"/>
              <a:gd name="connsiteY23" fmla="*/ 55178 h 625458"/>
              <a:gd name="connsiteX24" fmla="*/ 2885413 w 2970330"/>
              <a:gd name="connsiteY24" fmla="*/ 55178 h 625458"/>
              <a:gd name="connsiteX25" fmla="*/ 2917601 w 2970330"/>
              <a:gd name="connsiteY25" fmla="*/ 28620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70330" h="625458">
                <a:moveTo>
                  <a:pt x="2970330" y="0"/>
                </a:moveTo>
                <a:lnTo>
                  <a:pt x="2665042" y="0"/>
                </a:lnTo>
                <a:cubicBezTo>
                  <a:pt x="2513385" y="0"/>
                  <a:pt x="2380686" y="0"/>
                  <a:pt x="2264574" y="0"/>
                </a:cubicBezTo>
                <a:lnTo>
                  <a:pt x="2118031" y="0"/>
                </a:lnTo>
                <a:lnTo>
                  <a:pt x="1963629" y="0"/>
                </a:lnTo>
                <a:lnTo>
                  <a:pt x="1812743" y="0"/>
                </a:lnTo>
                <a:lnTo>
                  <a:pt x="1747992" y="0"/>
                </a:lnTo>
                <a:cubicBezTo>
                  <a:pt x="1688751" y="0"/>
                  <a:pt x="1641358" y="0"/>
                  <a:pt x="1603444" y="0"/>
                </a:cubicBezTo>
                <a:lnTo>
                  <a:pt x="1602178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2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18257" y="55178"/>
                  <a:pt x="1024207" y="55178"/>
                  <a:pt x="1218090" y="55178"/>
                </a:cubicBezTo>
                <a:lnTo>
                  <a:pt x="1602178" y="55178"/>
                </a:lnTo>
                <a:lnTo>
                  <a:pt x="1764288" y="55178"/>
                </a:lnTo>
                <a:lnTo>
                  <a:pt x="1770421" y="55178"/>
                </a:lnTo>
                <a:lnTo>
                  <a:pt x="2033114" y="55178"/>
                </a:lnTo>
                <a:lnTo>
                  <a:pt x="2213551" y="55178"/>
                </a:lnTo>
                <a:cubicBezTo>
                  <a:pt x="2354473" y="55178"/>
                  <a:pt x="2488713" y="55178"/>
                  <a:pt x="2616587" y="55178"/>
                </a:cubicBezTo>
                <a:lnTo>
                  <a:pt x="2885413" y="55178"/>
                </a:lnTo>
                <a:lnTo>
                  <a:pt x="2917601" y="28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1FA9F16-939D-4707-8F8E-3F97A1D3E1DA}"/>
              </a:ext>
            </a:extLst>
          </p:cNvPr>
          <p:cNvSpPr txBox="1"/>
          <p:nvPr/>
        </p:nvSpPr>
        <p:spPr bwMode="gray">
          <a:xfrm>
            <a:off x="3612024" y="1550912"/>
            <a:ext cx="24842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solidFill>
                  <a:schemeClr val="accent1"/>
                </a:solidFill>
              </a:rPr>
              <a:t>JURA DIREKT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+ Kunde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CF89E931-1479-4A40-97BA-AC1938846D63}"/>
              </a:ext>
            </a:extLst>
          </p:cNvPr>
          <p:cNvSpPr txBox="1"/>
          <p:nvPr/>
        </p:nvSpPr>
        <p:spPr bwMode="gray">
          <a:xfrm>
            <a:off x="6402144" y="1550912"/>
            <a:ext cx="21781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solidFill>
                  <a:schemeClr val="accent1"/>
                </a:solidFill>
              </a:rPr>
              <a:t>JURA DIREKT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+ Kunde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50CC0A1-4C4F-4177-9A59-884D985AF72D}"/>
              </a:ext>
            </a:extLst>
          </p:cNvPr>
          <p:cNvSpPr txBox="1"/>
          <p:nvPr/>
        </p:nvSpPr>
        <p:spPr bwMode="gray">
          <a:xfrm>
            <a:off x="9156339" y="1550912"/>
            <a:ext cx="21781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solidFill>
                  <a:schemeClr val="accent1"/>
                </a:solidFill>
              </a:rPr>
              <a:t>JURA DIREKT 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+ Juristen</a:t>
            </a:r>
          </a:p>
        </p:txBody>
      </p:sp>
      <p:sp>
        <p:nvSpPr>
          <p:cNvPr id="57" name="LINE ICON - arrow 77">
            <a:extLst>
              <a:ext uri="{FF2B5EF4-FFF2-40B4-BE49-F238E27FC236}">
                <a16:creationId xmlns:a16="http://schemas.microsoft.com/office/drawing/2014/main" id="{A684C99F-294C-4237-B4F3-C8E818BA4381}"/>
              </a:ext>
            </a:extLst>
          </p:cNvPr>
          <p:cNvSpPr>
            <a:spLocks noChangeAspect="1"/>
          </p:cNvSpPr>
          <p:nvPr/>
        </p:nvSpPr>
        <p:spPr bwMode="gray">
          <a:xfrm>
            <a:off x="1545256" y="344852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58" name="LINE ICON - arrow 77">
            <a:extLst>
              <a:ext uri="{FF2B5EF4-FFF2-40B4-BE49-F238E27FC236}">
                <a16:creationId xmlns:a16="http://schemas.microsoft.com/office/drawing/2014/main" id="{CDFA49CB-6538-4ADF-93B8-F4E2A749F120}"/>
              </a:ext>
            </a:extLst>
          </p:cNvPr>
          <p:cNvSpPr>
            <a:spLocks noChangeAspect="1"/>
          </p:cNvSpPr>
          <p:nvPr/>
        </p:nvSpPr>
        <p:spPr bwMode="gray">
          <a:xfrm>
            <a:off x="4785805" y="344852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59" name="LINE ICON - arrow 77">
            <a:extLst>
              <a:ext uri="{FF2B5EF4-FFF2-40B4-BE49-F238E27FC236}">
                <a16:creationId xmlns:a16="http://schemas.microsoft.com/office/drawing/2014/main" id="{D475F68F-B688-4319-8FBD-8C20906A656D}"/>
              </a:ext>
            </a:extLst>
          </p:cNvPr>
          <p:cNvSpPr>
            <a:spLocks noChangeAspect="1"/>
          </p:cNvSpPr>
          <p:nvPr/>
        </p:nvSpPr>
        <p:spPr bwMode="gray">
          <a:xfrm>
            <a:off x="7540111" y="344852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60" name="LINE ICON - arrow 77">
            <a:extLst>
              <a:ext uri="{FF2B5EF4-FFF2-40B4-BE49-F238E27FC236}">
                <a16:creationId xmlns:a16="http://schemas.microsoft.com/office/drawing/2014/main" id="{1D24DB6F-286A-4912-AB9D-F6C1DBEAB487}"/>
              </a:ext>
            </a:extLst>
          </p:cNvPr>
          <p:cNvSpPr>
            <a:spLocks noChangeAspect="1"/>
          </p:cNvSpPr>
          <p:nvPr/>
        </p:nvSpPr>
        <p:spPr bwMode="gray">
          <a:xfrm>
            <a:off x="10294417" y="344852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pic>
        <p:nvPicPr>
          <p:cNvPr id="61" name="Grafik 41">
            <a:extLst>
              <a:ext uri="{FF2B5EF4-FFF2-40B4-BE49-F238E27FC236}">
                <a16:creationId xmlns:a16="http://schemas.microsoft.com/office/drawing/2014/main" id="{24E3ECF5-86BF-43BC-AC9C-A7AB02F0E63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371475" y="3717032"/>
            <a:ext cx="2412157" cy="1734334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Grafik 10">
            <a:extLst>
              <a:ext uri="{FF2B5EF4-FFF2-40B4-BE49-F238E27FC236}">
                <a16:creationId xmlns:a16="http://schemas.microsoft.com/office/drawing/2014/main" id="{D07BDE4B-772B-4084-A35D-12FC521F33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12024" y="3825044"/>
            <a:ext cx="1592056" cy="1288882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Grafik 11">
            <a:extLst>
              <a:ext uri="{FF2B5EF4-FFF2-40B4-BE49-F238E27FC236}">
                <a16:creationId xmlns:a16="http://schemas.microsoft.com/office/drawing/2014/main" id="{483D8E29-5A3B-4A36-B8EC-77C6C3FF02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719968" y="4154755"/>
            <a:ext cx="1592056" cy="1290469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Grafik 12">
            <a:extLst>
              <a:ext uri="{FF2B5EF4-FFF2-40B4-BE49-F238E27FC236}">
                <a16:creationId xmlns:a16="http://schemas.microsoft.com/office/drawing/2014/main" id="{1131635F-16C4-4E6B-9729-36FA9E9685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799669" y="3796026"/>
            <a:ext cx="1833323" cy="1649198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Rechteck 64">
            <a:extLst>
              <a:ext uri="{FF2B5EF4-FFF2-40B4-BE49-F238E27FC236}">
                <a16:creationId xmlns:a16="http://schemas.microsoft.com/office/drawing/2014/main" id="{6AEC8544-D02F-478A-978E-050A7682D7CD}"/>
              </a:ext>
            </a:extLst>
          </p:cNvPr>
          <p:cNvSpPr/>
          <p:nvPr/>
        </p:nvSpPr>
        <p:spPr bwMode="gray">
          <a:xfrm>
            <a:off x="6798228" y="5949280"/>
            <a:ext cx="1836204" cy="432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 smtClean="0">
                <a:solidFill>
                  <a:schemeClr val="accent1"/>
                </a:solidFill>
              </a:rPr>
              <a:t>Vertriebspartner</a:t>
            </a:r>
            <a:endParaRPr lang="de-DE" sz="1600" b="1" dirty="0">
              <a:solidFill>
                <a:schemeClr val="accent1"/>
              </a:solidFill>
            </a:endParaRPr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48CBAD39-2451-461C-8614-3BD4D2D718FA}"/>
              </a:ext>
            </a:extLst>
          </p:cNvPr>
          <p:cNvGrpSpPr/>
          <p:nvPr/>
        </p:nvGrpSpPr>
        <p:grpSpPr bwMode="gray">
          <a:xfrm>
            <a:off x="7398070" y="5589240"/>
            <a:ext cx="636520" cy="193075"/>
            <a:chOff x="7540111" y="5589240"/>
            <a:chExt cx="636520" cy="193075"/>
          </a:xfrm>
        </p:grpSpPr>
        <p:sp>
          <p:nvSpPr>
            <p:cNvPr id="66" name="LINE ICON - arrow 77">
              <a:extLst>
                <a:ext uri="{FF2B5EF4-FFF2-40B4-BE49-F238E27FC236}">
                  <a16:creationId xmlns:a16="http://schemas.microsoft.com/office/drawing/2014/main" id="{D6B7A69D-7EBC-4BBA-8429-6E16DD20245D}"/>
                </a:ext>
              </a:extLst>
            </p:cNvPr>
            <p:cNvSpPr>
              <a:spLocks noChangeAspect="1"/>
            </p:cNvSpPr>
            <p:nvPr/>
          </p:nvSpPr>
          <p:spPr bwMode="gray">
            <a:xfrm rot="10800000">
              <a:off x="7540111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7" name="LINE ICON - arrow 77">
              <a:extLst>
                <a:ext uri="{FF2B5EF4-FFF2-40B4-BE49-F238E27FC236}">
                  <a16:creationId xmlns:a16="http://schemas.microsoft.com/office/drawing/2014/main" id="{8983C154-8FE8-4349-91AD-F18981A3CD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24192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69" name="Textfeld 68">
            <a:extLst>
              <a:ext uri="{FF2B5EF4-FFF2-40B4-BE49-F238E27FC236}">
                <a16:creationId xmlns:a16="http://schemas.microsoft.com/office/drawing/2014/main" id="{68258649-7D56-4AC4-830F-D57E52D70884}"/>
              </a:ext>
            </a:extLst>
          </p:cNvPr>
          <p:cNvSpPr txBox="1"/>
          <p:nvPr/>
        </p:nvSpPr>
        <p:spPr bwMode="gray">
          <a:xfrm>
            <a:off x="8076220" y="5589820"/>
            <a:ext cx="14042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r>
              <a:rPr lang="de-DE" sz="1400" dirty="0"/>
              <a:t>Austausch / Info *</a:t>
            </a:r>
          </a:p>
        </p:txBody>
      </p:sp>
      <p:pic>
        <p:nvPicPr>
          <p:cNvPr id="70" name="Grafik 7">
            <a:extLst>
              <a:ext uri="{FF2B5EF4-FFF2-40B4-BE49-F238E27FC236}">
                <a16:creationId xmlns:a16="http://schemas.microsoft.com/office/drawing/2014/main" id="{1048A83D-D4AB-46E0-A006-68A937919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354099" y="3796026"/>
            <a:ext cx="1177202" cy="1526304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Grafik 8">
            <a:extLst>
              <a:ext uri="{FF2B5EF4-FFF2-40B4-BE49-F238E27FC236}">
                <a16:creationId xmlns:a16="http://schemas.microsoft.com/office/drawing/2014/main" id="{80F5C202-3D5D-4CD9-9ECC-552B9D07C7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9886094" y="4163923"/>
            <a:ext cx="1173143" cy="1518184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Grafik 9">
            <a:extLst>
              <a:ext uri="{FF2B5EF4-FFF2-40B4-BE49-F238E27FC236}">
                <a16:creationId xmlns:a16="http://schemas.microsoft.com/office/drawing/2014/main" id="{23628C71-8C7C-4B50-B22D-32C6449D2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0414031" y="4523701"/>
            <a:ext cx="1173143" cy="1526304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feld 17">
            <a:extLst>
              <a:ext uri="{FF2B5EF4-FFF2-40B4-BE49-F238E27FC236}">
                <a16:creationId xmlns:a16="http://schemas.microsoft.com/office/drawing/2014/main" id="{04D75547-8B87-4B3F-B7FC-054D77EBCF00}"/>
              </a:ext>
            </a:extLst>
          </p:cNvPr>
          <p:cNvSpPr txBox="1">
            <a:spLocks noChangeArrowheads="1"/>
          </p:cNvSpPr>
          <p:nvPr/>
        </p:nvSpPr>
        <p:spPr bwMode="gray">
          <a:xfrm rot="16200000">
            <a:off x="1066109" y="3509186"/>
            <a:ext cx="4500401" cy="3077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defTabSz="914309"/>
            <a:r>
              <a:rPr lang="de-DE" altLang="de-DE" sz="1400" b="1" dirty="0">
                <a:solidFill>
                  <a:srgbClr val="FFFFFF"/>
                </a:solidFill>
              </a:rPr>
              <a:t>Ab hier übernimmt JURA DIREKT </a:t>
            </a:r>
          </a:p>
        </p:txBody>
      </p:sp>
    </p:spTree>
    <p:extLst>
      <p:ext uri="{BB962C8B-B14F-4D97-AF65-F5344CB8AC3E}">
        <p14:creationId xmlns:p14="http://schemas.microsoft.com/office/powerpoint/2010/main" val="150648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0D300C1-5979-4D28-A5CE-F64671FC2B5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052387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0D300C1-5979-4D28-A5CE-F64671FC2B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FCC0CEC-5DB6-4877-89D9-A19670F079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</p:spPr>
        <p:txBody>
          <a:bodyPr vert="horz"/>
          <a:lstStyle/>
          <a:p>
            <a:r>
              <a:rPr lang="de-DE" dirty="0"/>
              <a:t>Wie ist der Prozess der </a:t>
            </a:r>
            <a:r>
              <a:rPr lang="de-DE" dirty="0" err="1" smtClean="0"/>
              <a:t>Testamenterstellung</a:t>
            </a:r>
            <a:r>
              <a:rPr lang="de-DE" dirty="0"/>
              <a:t>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355365-15AF-43DB-ACF9-C39DFADED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5</a:t>
            </a:fld>
            <a:endParaRPr lang="de-DE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BEDB396-EFA4-4B98-A2CF-976EBEBE4A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70800" y="6104751"/>
            <a:ext cx="11448000" cy="276999"/>
          </a:xfrm>
        </p:spPr>
        <p:txBody>
          <a:bodyPr/>
          <a:lstStyle/>
          <a:p>
            <a:r>
              <a:rPr lang="de-DE" dirty="0"/>
              <a:t>Quelle: JURA DIREKT</a:t>
            </a:r>
            <a:br>
              <a:rPr lang="de-DE" dirty="0"/>
            </a:br>
            <a:r>
              <a:rPr lang="de-DE" dirty="0"/>
              <a:t>* </a:t>
            </a:r>
            <a:r>
              <a:rPr lang="de-DE" dirty="0" smtClean="0"/>
              <a:t>Vertriebspartner</a:t>
            </a:r>
            <a:r>
              <a:rPr lang="de-DE" dirty="0" smtClean="0"/>
              <a:t> </a:t>
            </a:r>
            <a:r>
              <a:rPr lang="de-DE" dirty="0"/>
              <a:t>erhält Feedback zu Beratungswünschen des Kunden unter Wahrung des Datenschutzes</a:t>
            </a: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3DD9A2E3-4E5E-41E8-A0CB-24D3626314AA}"/>
              </a:ext>
            </a:extLst>
          </p:cNvPr>
          <p:cNvSpPr>
            <a:spLocks/>
          </p:cNvSpPr>
          <p:nvPr/>
        </p:nvSpPr>
        <p:spPr bwMode="gray">
          <a:xfrm flipH="1">
            <a:off x="372454" y="1422849"/>
            <a:ext cx="2699020" cy="625458"/>
          </a:xfrm>
          <a:custGeom>
            <a:avLst/>
            <a:gdLst>
              <a:gd name="connsiteX0" fmla="*/ 2699020 w 2699020"/>
              <a:gd name="connsiteY0" fmla="*/ 0 h 625458"/>
              <a:gd name="connsiteX1" fmla="*/ 2387148 w 2699020"/>
              <a:gd name="connsiteY1" fmla="*/ 0 h 625458"/>
              <a:gd name="connsiteX2" fmla="*/ 2124615 w 2699020"/>
              <a:gd name="connsiteY2" fmla="*/ 0 h 625458"/>
              <a:gd name="connsiteX3" fmla="*/ 2124428 w 2699020"/>
              <a:gd name="connsiteY3" fmla="*/ 0 h 625458"/>
              <a:gd name="connsiteX4" fmla="*/ 1902668 w 2699020"/>
              <a:gd name="connsiteY4" fmla="*/ 0 h 625458"/>
              <a:gd name="connsiteX5" fmla="*/ 1812743 w 2699020"/>
              <a:gd name="connsiteY5" fmla="*/ 0 h 625458"/>
              <a:gd name="connsiteX6" fmla="*/ 1718397 w 2699020"/>
              <a:gd name="connsiteY6" fmla="*/ 0 h 625458"/>
              <a:gd name="connsiteX7" fmla="*/ 1568142 w 2699020"/>
              <a:gd name="connsiteY7" fmla="*/ 0 h 625458"/>
              <a:gd name="connsiteX8" fmla="*/ 1511979 w 2699020"/>
              <a:gd name="connsiteY8" fmla="*/ 0 h 625458"/>
              <a:gd name="connsiteX9" fmla="*/ 1412274 w 2699020"/>
              <a:gd name="connsiteY9" fmla="*/ 0 h 625458"/>
              <a:gd name="connsiteX10" fmla="*/ 599488 w 2699020"/>
              <a:gd name="connsiteY10" fmla="*/ 0 h 625458"/>
              <a:gd name="connsiteX11" fmla="*/ 0 w 2699020"/>
              <a:gd name="connsiteY11" fmla="*/ 586257 h 625458"/>
              <a:gd name="connsiteX12" fmla="*/ 0 w 2699020"/>
              <a:gd name="connsiteY12" fmla="*/ 625458 h 625458"/>
              <a:gd name="connsiteX13" fmla="*/ 56093 w 2699020"/>
              <a:gd name="connsiteY13" fmla="*/ 625458 h 625458"/>
              <a:gd name="connsiteX14" fmla="*/ 56093 w 2699020"/>
              <a:gd name="connsiteY14" fmla="*/ 610451 h 625458"/>
              <a:gd name="connsiteX15" fmla="*/ 56093 w 2699020"/>
              <a:gd name="connsiteY15" fmla="*/ 586257 h 625458"/>
              <a:gd name="connsiteX16" fmla="*/ 599488 w 2699020"/>
              <a:gd name="connsiteY16" fmla="*/ 55178 h 625458"/>
              <a:gd name="connsiteX17" fmla="*/ 1407978 w 2699020"/>
              <a:gd name="connsiteY17" fmla="*/ 55178 h 625458"/>
              <a:gd name="connsiteX18" fmla="*/ 1511979 w 2699020"/>
              <a:gd name="connsiteY18" fmla="*/ 55178 h 625458"/>
              <a:gd name="connsiteX19" fmla="*/ 1511979 w 2699020"/>
              <a:gd name="connsiteY19" fmla="*/ 55178 h 625458"/>
              <a:gd name="connsiteX20" fmla="*/ 1594562 w 2699020"/>
              <a:gd name="connsiteY20" fmla="*/ 55178 h 625458"/>
              <a:gd name="connsiteX21" fmla="*/ 2664825 w 2699020"/>
              <a:gd name="connsiteY21" fmla="*/ 55178 h 625458"/>
              <a:gd name="connsiteX22" fmla="*/ 2699020 w 2699020"/>
              <a:gd name="connsiteY22" fmla="*/ 55178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020" h="625458">
                <a:moveTo>
                  <a:pt x="2699020" y="0"/>
                </a:moveTo>
                <a:lnTo>
                  <a:pt x="2387148" y="0"/>
                </a:lnTo>
                <a:lnTo>
                  <a:pt x="2124615" y="0"/>
                </a:lnTo>
                <a:lnTo>
                  <a:pt x="2124428" y="0"/>
                </a:lnTo>
                <a:cubicBezTo>
                  <a:pt x="2043875" y="0"/>
                  <a:pt x="1970147" y="0"/>
                  <a:pt x="1902668" y="0"/>
                </a:cubicBezTo>
                <a:lnTo>
                  <a:pt x="1812743" y="0"/>
                </a:lnTo>
                <a:lnTo>
                  <a:pt x="1718397" y="0"/>
                </a:lnTo>
                <a:cubicBezTo>
                  <a:pt x="1662835" y="0"/>
                  <a:pt x="1612943" y="0"/>
                  <a:pt x="1568142" y="0"/>
                </a:cubicBezTo>
                <a:lnTo>
                  <a:pt x="1511979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1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91180" y="55178"/>
                  <a:pt x="1160083" y="55178"/>
                  <a:pt x="1407978" y="55178"/>
                </a:cubicBezTo>
                <a:lnTo>
                  <a:pt x="1511979" y="55178"/>
                </a:lnTo>
                <a:lnTo>
                  <a:pt x="1511979" y="55178"/>
                </a:lnTo>
                <a:lnTo>
                  <a:pt x="1594562" y="55178"/>
                </a:lnTo>
                <a:cubicBezTo>
                  <a:pt x="1998584" y="55178"/>
                  <a:pt x="2353336" y="55178"/>
                  <a:pt x="2664825" y="55178"/>
                </a:cubicBezTo>
                <a:lnTo>
                  <a:pt x="2699020" y="551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0D81C677-8113-4059-B90A-4F02D3DB5F81}"/>
              </a:ext>
            </a:extLst>
          </p:cNvPr>
          <p:cNvSpPr txBox="1"/>
          <p:nvPr/>
        </p:nvSpPr>
        <p:spPr bwMode="gray">
          <a:xfrm>
            <a:off x="371475" y="1550912"/>
            <a:ext cx="216012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 smtClean="0">
                <a:solidFill>
                  <a:schemeClr val="accent1"/>
                </a:solidFill>
              </a:rPr>
              <a:t>Vertriebspartner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>
                <a:solidFill>
                  <a:schemeClr val="accent1"/>
                </a:solidFill>
              </a:rPr>
              <a:t>bzw. 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Kunde selbst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39326C1-5C3C-49E5-987B-F407E0FF76A4}"/>
              </a:ext>
            </a:extLst>
          </p:cNvPr>
          <p:cNvSpPr/>
          <p:nvPr/>
        </p:nvSpPr>
        <p:spPr bwMode="gray">
          <a:xfrm>
            <a:off x="371475" y="2240868"/>
            <a:ext cx="2700000" cy="1406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Interessenten über Landingpage Testament an JURA DIREKT weitergeben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oder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Kunde informiert sich eigenständig im Serviceportal 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6D7A795A-75B6-4F80-B27C-D21121DE55E4}"/>
              </a:ext>
            </a:extLst>
          </p:cNvPr>
          <p:cNvSpPr/>
          <p:nvPr/>
        </p:nvSpPr>
        <p:spPr bwMode="gray">
          <a:xfrm>
            <a:off x="3612024" y="2240868"/>
            <a:ext cx="2700000" cy="1251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Online-Vorbereitung 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für den Rechtsanwalt</a:t>
            </a:r>
            <a:b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im Serviceportal</a:t>
            </a:r>
            <a:b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durch den Kunden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ca. 15 - 30 min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83C6AC96-DF16-4204-8B77-A9EB49C2CC2D}"/>
              </a:ext>
            </a:extLst>
          </p:cNvPr>
          <p:cNvSpPr/>
          <p:nvPr/>
        </p:nvSpPr>
        <p:spPr bwMode="gray">
          <a:xfrm>
            <a:off x="6366330" y="2240868"/>
            <a:ext cx="2700000" cy="1445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600" b="1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JURA DIREKT 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klärt telefonisch Organisatorisches mit dem Kunden und kommuniziert mit </a:t>
            </a:r>
            <a:b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der Rechtsanwaltskanzlei</a:t>
            </a:r>
          </a:p>
          <a:p>
            <a:pPr defTabSz="711129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ca. 15 min</a:t>
            </a:r>
            <a:endParaRPr lang="de-DE" sz="1600" dirty="0">
              <a:solidFill>
                <a:schemeClr val="tx1"/>
              </a:solidFill>
              <a:ea typeface="Helvetica Neue Condensed Black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A09D283-A4DE-44CB-9E0B-E03E0CC411FF}"/>
              </a:ext>
            </a:extLst>
          </p:cNvPr>
          <p:cNvSpPr/>
          <p:nvPr/>
        </p:nvSpPr>
        <p:spPr bwMode="gray">
          <a:xfrm>
            <a:off x="9120636" y="2240868"/>
            <a:ext cx="2700000" cy="20636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>
            <a:spAutoFit/>
          </a:bodyPr>
          <a:lstStyle/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Rechtsanwalt führt Beratungsgespräch telefonisch mit dem Kunden durch </a:t>
            </a:r>
          </a:p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ca. 45 - 90 min</a:t>
            </a:r>
          </a:p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Rechtsanwalt fertigt Testamentsentwurf</a:t>
            </a:r>
          </a:p>
          <a:p>
            <a:pPr defTabSz="844466">
              <a:lnSpc>
                <a:spcPct val="90000"/>
              </a:lnSpc>
              <a:spcAft>
                <a:spcPct val="35000"/>
              </a:spcAft>
              <a:defRPr/>
            </a:pP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Kunde bestätigt und schreibt Testamentsentwurf </a:t>
            </a:r>
            <a:b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</a:br>
            <a:r>
              <a:rPr lang="de-DE" sz="1400" dirty="0">
                <a:solidFill>
                  <a:schemeClr val="tx1"/>
                </a:solidFill>
                <a:ea typeface="Helvetica Neue Condensed Black" panose="02000503000000020004" pitchFamily="2" charset="0"/>
                <a:cs typeface="Arial" panose="020B0604020202020204" pitchFamily="34" charset="0"/>
              </a:rPr>
              <a:t>handschriftlich ab.</a:t>
            </a:r>
          </a:p>
        </p:txBody>
      </p:sp>
      <p:sp>
        <p:nvSpPr>
          <p:cNvPr id="47" name="Freihandform: Form 46">
            <a:extLst>
              <a:ext uri="{FF2B5EF4-FFF2-40B4-BE49-F238E27FC236}">
                <a16:creationId xmlns:a16="http://schemas.microsoft.com/office/drawing/2014/main" id="{2F7464FA-05AE-45F6-8158-FD22E8C6678E}"/>
              </a:ext>
            </a:extLst>
          </p:cNvPr>
          <p:cNvSpPr>
            <a:spLocks/>
          </p:cNvSpPr>
          <p:nvPr/>
        </p:nvSpPr>
        <p:spPr bwMode="gray">
          <a:xfrm flipH="1">
            <a:off x="3612024" y="1422849"/>
            <a:ext cx="2699020" cy="625458"/>
          </a:xfrm>
          <a:custGeom>
            <a:avLst/>
            <a:gdLst>
              <a:gd name="connsiteX0" fmla="*/ 2699020 w 2699020"/>
              <a:gd name="connsiteY0" fmla="*/ 0 h 625458"/>
              <a:gd name="connsiteX1" fmla="*/ 2387148 w 2699020"/>
              <a:gd name="connsiteY1" fmla="*/ 0 h 625458"/>
              <a:gd name="connsiteX2" fmla="*/ 2124615 w 2699020"/>
              <a:gd name="connsiteY2" fmla="*/ 0 h 625458"/>
              <a:gd name="connsiteX3" fmla="*/ 2124428 w 2699020"/>
              <a:gd name="connsiteY3" fmla="*/ 0 h 625458"/>
              <a:gd name="connsiteX4" fmla="*/ 1902668 w 2699020"/>
              <a:gd name="connsiteY4" fmla="*/ 0 h 625458"/>
              <a:gd name="connsiteX5" fmla="*/ 1812743 w 2699020"/>
              <a:gd name="connsiteY5" fmla="*/ 0 h 625458"/>
              <a:gd name="connsiteX6" fmla="*/ 1718397 w 2699020"/>
              <a:gd name="connsiteY6" fmla="*/ 0 h 625458"/>
              <a:gd name="connsiteX7" fmla="*/ 1568142 w 2699020"/>
              <a:gd name="connsiteY7" fmla="*/ 0 h 625458"/>
              <a:gd name="connsiteX8" fmla="*/ 1511979 w 2699020"/>
              <a:gd name="connsiteY8" fmla="*/ 0 h 625458"/>
              <a:gd name="connsiteX9" fmla="*/ 1412274 w 2699020"/>
              <a:gd name="connsiteY9" fmla="*/ 0 h 625458"/>
              <a:gd name="connsiteX10" fmla="*/ 599488 w 2699020"/>
              <a:gd name="connsiteY10" fmla="*/ 0 h 625458"/>
              <a:gd name="connsiteX11" fmla="*/ 0 w 2699020"/>
              <a:gd name="connsiteY11" fmla="*/ 586257 h 625458"/>
              <a:gd name="connsiteX12" fmla="*/ 0 w 2699020"/>
              <a:gd name="connsiteY12" fmla="*/ 625458 h 625458"/>
              <a:gd name="connsiteX13" fmla="*/ 56093 w 2699020"/>
              <a:gd name="connsiteY13" fmla="*/ 625458 h 625458"/>
              <a:gd name="connsiteX14" fmla="*/ 56093 w 2699020"/>
              <a:gd name="connsiteY14" fmla="*/ 610451 h 625458"/>
              <a:gd name="connsiteX15" fmla="*/ 56093 w 2699020"/>
              <a:gd name="connsiteY15" fmla="*/ 586257 h 625458"/>
              <a:gd name="connsiteX16" fmla="*/ 599488 w 2699020"/>
              <a:gd name="connsiteY16" fmla="*/ 55178 h 625458"/>
              <a:gd name="connsiteX17" fmla="*/ 1407978 w 2699020"/>
              <a:gd name="connsiteY17" fmla="*/ 55178 h 625458"/>
              <a:gd name="connsiteX18" fmla="*/ 1511979 w 2699020"/>
              <a:gd name="connsiteY18" fmla="*/ 55178 h 625458"/>
              <a:gd name="connsiteX19" fmla="*/ 1511979 w 2699020"/>
              <a:gd name="connsiteY19" fmla="*/ 55178 h 625458"/>
              <a:gd name="connsiteX20" fmla="*/ 1594562 w 2699020"/>
              <a:gd name="connsiteY20" fmla="*/ 55178 h 625458"/>
              <a:gd name="connsiteX21" fmla="*/ 2664825 w 2699020"/>
              <a:gd name="connsiteY21" fmla="*/ 55178 h 625458"/>
              <a:gd name="connsiteX22" fmla="*/ 2699020 w 2699020"/>
              <a:gd name="connsiteY22" fmla="*/ 55178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99020" h="625458">
                <a:moveTo>
                  <a:pt x="2699020" y="0"/>
                </a:moveTo>
                <a:lnTo>
                  <a:pt x="2387148" y="0"/>
                </a:lnTo>
                <a:lnTo>
                  <a:pt x="2124615" y="0"/>
                </a:lnTo>
                <a:lnTo>
                  <a:pt x="2124428" y="0"/>
                </a:lnTo>
                <a:cubicBezTo>
                  <a:pt x="2043875" y="0"/>
                  <a:pt x="1970147" y="0"/>
                  <a:pt x="1902668" y="0"/>
                </a:cubicBezTo>
                <a:lnTo>
                  <a:pt x="1812743" y="0"/>
                </a:lnTo>
                <a:lnTo>
                  <a:pt x="1718397" y="0"/>
                </a:lnTo>
                <a:cubicBezTo>
                  <a:pt x="1662835" y="0"/>
                  <a:pt x="1612943" y="0"/>
                  <a:pt x="1568142" y="0"/>
                </a:cubicBezTo>
                <a:lnTo>
                  <a:pt x="1511979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1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91180" y="55178"/>
                  <a:pt x="1160083" y="55178"/>
                  <a:pt x="1407978" y="55178"/>
                </a:cubicBezTo>
                <a:lnTo>
                  <a:pt x="1511979" y="55178"/>
                </a:lnTo>
                <a:lnTo>
                  <a:pt x="1511979" y="55178"/>
                </a:lnTo>
                <a:lnTo>
                  <a:pt x="1594562" y="55178"/>
                </a:lnTo>
                <a:cubicBezTo>
                  <a:pt x="1998584" y="55178"/>
                  <a:pt x="2353336" y="55178"/>
                  <a:pt x="2664825" y="55178"/>
                </a:cubicBezTo>
                <a:lnTo>
                  <a:pt x="2699020" y="551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8330D713-6FF5-4B7A-AF6F-9562F789A84D}"/>
              </a:ext>
            </a:extLst>
          </p:cNvPr>
          <p:cNvSpPr>
            <a:spLocks/>
          </p:cNvSpPr>
          <p:nvPr/>
        </p:nvSpPr>
        <p:spPr bwMode="gray">
          <a:xfrm flipH="1">
            <a:off x="6096000" y="1422849"/>
            <a:ext cx="2970330" cy="625458"/>
          </a:xfrm>
          <a:custGeom>
            <a:avLst/>
            <a:gdLst>
              <a:gd name="connsiteX0" fmla="*/ 2970330 w 2970330"/>
              <a:gd name="connsiteY0" fmla="*/ 0 h 625458"/>
              <a:gd name="connsiteX1" fmla="*/ 2665042 w 2970330"/>
              <a:gd name="connsiteY1" fmla="*/ 0 h 625458"/>
              <a:gd name="connsiteX2" fmla="*/ 2264574 w 2970330"/>
              <a:gd name="connsiteY2" fmla="*/ 0 h 625458"/>
              <a:gd name="connsiteX3" fmla="*/ 2118031 w 2970330"/>
              <a:gd name="connsiteY3" fmla="*/ 0 h 625458"/>
              <a:gd name="connsiteX4" fmla="*/ 1963629 w 2970330"/>
              <a:gd name="connsiteY4" fmla="*/ 0 h 625458"/>
              <a:gd name="connsiteX5" fmla="*/ 1812743 w 2970330"/>
              <a:gd name="connsiteY5" fmla="*/ 0 h 625458"/>
              <a:gd name="connsiteX6" fmla="*/ 1747992 w 2970330"/>
              <a:gd name="connsiteY6" fmla="*/ 0 h 625458"/>
              <a:gd name="connsiteX7" fmla="*/ 1603444 w 2970330"/>
              <a:gd name="connsiteY7" fmla="*/ 0 h 625458"/>
              <a:gd name="connsiteX8" fmla="*/ 1602178 w 2970330"/>
              <a:gd name="connsiteY8" fmla="*/ 0 h 625458"/>
              <a:gd name="connsiteX9" fmla="*/ 1412274 w 2970330"/>
              <a:gd name="connsiteY9" fmla="*/ 0 h 625458"/>
              <a:gd name="connsiteX10" fmla="*/ 599488 w 2970330"/>
              <a:gd name="connsiteY10" fmla="*/ 0 h 625458"/>
              <a:gd name="connsiteX11" fmla="*/ 0 w 2970330"/>
              <a:gd name="connsiteY11" fmla="*/ 586257 h 625458"/>
              <a:gd name="connsiteX12" fmla="*/ 0 w 2970330"/>
              <a:gd name="connsiteY12" fmla="*/ 625458 h 625458"/>
              <a:gd name="connsiteX13" fmla="*/ 56093 w 2970330"/>
              <a:gd name="connsiteY13" fmla="*/ 625458 h 625458"/>
              <a:gd name="connsiteX14" fmla="*/ 56093 w 2970330"/>
              <a:gd name="connsiteY14" fmla="*/ 610452 h 625458"/>
              <a:gd name="connsiteX15" fmla="*/ 56093 w 2970330"/>
              <a:gd name="connsiteY15" fmla="*/ 586257 h 625458"/>
              <a:gd name="connsiteX16" fmla="*/ 599488 w 2970330"/>
              <a:gd name="connsiteY16" fmla="*/ 55178 h 625458"/>
              <a:gd name="connsiteX17" fmla="*/ 1218090 w 2970330"/>
              <a:gd name="connsiteY17" fmla="*/ 55178 h 625458"/>
              <a:gd name="connsiteX18" fmla="*/ 1602178 w 2970330"/>
              <a:gd name="connsiteY18" fmla="*/ 55178 h 625458"/>
              <a:gd name="connsiteX19" fmla="*/ 1764288 w 2970330"/>
              <a:gd name="connsiteY19" fmla="*/ 55178 h 625458"/>
              <a:gd name="connsiteX20" fmla="*/ 1770421 w 2970330"/>
              <a:gd name="connsiteY20" fmla="*/ 55178 h 625458"/>
              <a:gd name="connsiteX21" fmla="*/ 2033114 w 2970330"/>
              <a:gd name="connsiteY21" fmla="*/ 55178 h 625458"/>
              <a:gd name="connsiteX22" fmla="*/ 2213551 w 2970330"/>
              <a:gd name="connsiteY22" fmla="*/ 55178 h 625458"/>
              <a:gd name="connsiteX23" fmla="*/ 2616587 w 2970330"/>
              <a:gd name="connsiteY23" fmla="*/ 55178 h 625458"/>
              <a:gd name="connsiteX24" fmla="*/ 2885413 w 2970330"/>
              <a:gd name="connsiteY24" fmla="*/ 55178 h 625458"/>
              <a:gd name="connsiteX25" fmla="*/ 2917601 w 2970330"/>
              <a:gd name="connsiteY25" fmla="*/ 28620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70330" h="625458">
                <a:moveTo>
                  <a:pt x="2970330" y="0"/>
                </a:moveTo>
                <a:lnTo>
                  <a:pt x="2665042" y="0"/>
                </a:lnTo>
                <a:cubicBezTo>
                  <a:pt x="2513385" y="0"/>
                  <a:pt x="2380686" y="0"/>
                  <a:pt x="2264574" y="0"/>
                </a:cubicBezTo>
                <a:lnTo>
                  <a:pt x="2118031" y="0"/>
                </a:lnTo>
                <a:lnTo>
                  <a:pt x="1963629" y="0"/>
                </a:lnTo>
                <a:lnTo>
                  <a:pt x="1812743" y="0"/>
                </a:lnTo>
                <a:lnTo>
                  <a:pt x="1747992" y="0"/>
                </a:lnTo>
                <a:cubicBezTo>
                  <a:pt x="1688751" y="0"/>
                  <a:pt x="1641358" y="0"/>
                  <a:pt x="1603444" y="0"/>
                </a:cubicBezTo>
                <a:lnTo>
                  <a:pt x="1602178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2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18257" y="55178"/>
                  <a:pt x="1024207" y="55178"/>
                  <a:pt x="1218090" y="55178"/>
                </a:cubicBezTo>
                <a:lnTo>
                  <a:pt x="1602178" y="55178"/>
                </a:lnTo>
                <a:lnTo>
                  <a:pt x="1764288" y="55178"/>
                </a:lnTo>
                <a:lnTo>
                  <a:pt x="1770421" y="55178"/>
                </a:lnTo>
                <a:lnTo>
                  <a:pt x="2033114" y="55178"/>
                </a:lnTo>
                <a:lnTo>
                  <a:pt x="2213551" y="55178"/>
                </a:lnTo>
                <a:cubicBezTo>
                  <a:pt x="2354473" y="55178"/>
                  <a:pt x="2488713" y="55178"/>
                  <a:pt x="2616587" y="55178"/>
                </a:cubicBezTo>
                <a:lnTo>
                  <a:pt x="2885413" y="55178"/>
                </a:lnTo>
                <a:lnTo>
                  <a:pt x="2917601" y="28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2" name="Freihandform: Form 51">
            <a:extLst>
              <a:ext uri="{FF2B5EF4-FFF2-40B4-BE49-F238E27FC236}">
                <a16:creationId xmlns:a16="http://schemas.microsoft.com/office/drawing/2014/main" id="{C236D8C8-6A92-45C3-9B81-40C2E81D22DF}"/>
              </a:ext>
            </a:extLst>
          </p:cNvPr>
          <p:cNvSpPr>
            <a:spLocks/>
          </p:cNvSpPr>
          <p:nvPr/>
        </p:nvSpPr>
        <p:spPr bwMode="gray">
          <a:xfrm flipH="1">
            <a:off x="8850195" y="1422849"/>
            <a:ext cx="2970330" cy="625458"/>
          </a:xfrm>
          <a:custGeom>
            <a:avLst/>
            <a:gdLst>
              <a:gd name="connsiteX0" fmla="*/ 2970330 w 2970330"/>
              <a:gd name="connsiteY0" fmla="*/ 0 h 625458"/>
              <a:gd name="connsiteX1" fmla="*/ 2665042 w 2970330"/>
              <a:gd name="connsiteY1" fmla="*/ 0 h 625458"/>
              <a:gd name="connsiteX2" fmla="*/ 2264574 w 2970330"/>
              <a:gd name="connsiteY2" fmla="*/ 0 h 625458"/>
              <a:gd name="connsiteX3" fmla="*/ 2118031 w 2970330"/>
              <a:gd name="connsiteY3" fmla="*/ 0 h 625458"/>
              <a:gd name="connsiteX4" fmla="*/ 1963629 w 2970330"/>
              <a:gd name="connsiteY4" fmla="*/ 0 h 625458"/>
              <a:gd name="connsiteX5" fmla="*/ 1812743 w 2970330"/>
              <a:gd name="connsiteY5" fmla="*/ 0 h 625458"/>
              <a:gd name="connsiteX6" fmla="*/ 1747992 w 2970330"/>
              <a:gd name="connsiteY6" fmla="*/ 0 h 625458"/>
              <a:gd name="connsiteX7" fmla="*/ 1603444 w 2970330"/>
              <a:gd name="connsiteY7" fmla="*/ 0 h 625458"/>
              <a:gd name="connsiteX8" fmla="*/ 1602178 w 2970330"/>
              <a:gd name="connsiteY8" fmla="*/ 0 h 625458"/>
              <a:gd name="connsiteX9" fmla="*/ 1412274 w 2970330"/>
              <a:gd name="connsiteY9" fmla="*/ 0 h 625458"/>
              <a:gd name="connsiteX10" fmla="*/ 599488 w 2970330"/>
              <a:gd name="connsiteY10" fmla="*/ 0 h 625458"/>
              <a:gd name="connsiteX11" fmla="*/ 0 w 2970330"/>
              <a:gd name="connsiteY11" fmla="*/ 586257 h 625458"/>
              <a:gd name="connsiteX12" fmla="*/ 0 w 2970330"/>
              <a:gd name="connsiteY12" fmla="*/ 625458 h 625458"/>
              <a:gd name="connsiteX13" fmla="*/ 56093 w 2970330"/>
              <a:gd name="connsiteY13" fmla="*/ 625458 h 625458"/>
              <a:gd name="connsiteX14" fmla="*/ 56093 w 2970330"/>
              <a:gd name="connsiteY14" fmla="*/ 610452 h 625458"/>
              <a:gd name="connsiteX15" fmla="*/ 56093 w 2970330"/>
              <a:gd name="connsiteY15" fmla="*/ 586257 h 625458"/>
              <a:gd name="connsiteX16" fmla="*/ 599488 w 2970330"/>
              <a:gd name="connsiteY16" fmla="*/ 55178 h 625458"/>
              <a:gd name="connsiteX17" fmla="*/ 1218090 w 2970330"/>
              <a:gd name="connsiteY17" fmla="*/ 55178 h 625458"/>
              <a:gd name="connsiteX18" fmla="*/ 1602178 w 2970330"/>
              <a:gd name="connsiteY18" fmla="*/ 55178 h 625458"/>
              <a:gd name="connsiteX19" fmla="*/ 1764288 w 2970330"/>
              <a:gd name="connsiteY19" fmla="*/ 55178 h 625458"/>
              <a:gd name="connsiteX20" fmla="*/ 1770421 w 2970330"/>
              <a:gd name="connsiteY20" fmla="*/ 55178 h 625458"/>
              <a:gd name="connsiteX21" fmla="*/ 2033114 w 2970330"/>
              <a:gd name="connsiteY21" fmla="*/ 55178 h 625458"/>
              <a:gd name="connsiteX22" fmla="*/ 2213551 w 2970330"/>
              <a:gd name="connsiteY22" fmla="*/ 55178 h 625458"/>
              <a:gd name="connsiteX23" fmla="*/ 2616587 w 2970330"/>
              <a:gd name="connsiteY23" fmla="*/ 55178 h 625458"/>
              <a:gd name="connsiteX24" fmla="*/ 2885413 w 2970330"/>
              <a:gd name="connsiteY24" fmla="*/ 55178 h 625458"/>
              <a:gd name="connsiteX25" fmla="*/ 2917601 w 2970330"/>
              <a:gd name="connsiteY25" fmla="*/ 28620 h 62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70330" h="625458">
                <a:moveTo>
                  <a:pt x="2970330" y="0"/>
                </a:moveTo>
                <a:lnTo>
                  <a:pt x="2665042" y="0"/>
                </a:lnTo>
                <a:cubicBezTo>
                  <a:pt x="2513385" y="0"/>
                  <a:pt x="2380686" y="0"/>
                  <a:pt x="2264574" y="0"/>
                </a:cubicBezTo>
                <a:lnTo>
                  <a:pt x="2118031" y="0"/>
                </a:lnTo>
                <a:lnTo>
                  <a:pt x="1963629" y="0"/>
                </a:lnTo>
                <a:lnTo>
                  <a:pt x="1812743" y="0"/>
                </a:lnTo>
                <a:lnTo>
                  <a:pt x="1747992" y="0"/>
                </a:lnTo>
                <a:cubicBezTo>
                  <a:pt x="1688751" y="0"/>
                  <a:pt x="1641358" y="0"/>
                  <a:pt x="1603444" y="0"/>
                </a:cubicBezTo>
                <a:lnTo>
                  <a:pt x="1602178" y="0"/>
                </a:lnTo>
                <a:lnTo>
                  <a:pt x="1412274" y="0"/>
                </a:lnTo>
                <a:cubicBezTo>
                  <a:pt x="599488" y="0"/>
                  <a:pt x="599488" y="0"/>
                  <a:pt x="599488" y="0"/>
                </a:cubicBezTo>
                <a:cubicBezTo>
                  <a:pt x="269945" y="0"/>
                  <a:pt x="0" y="262091"/>
                  <a:pt x="0" y="586257"/>
                </a:cubicBezTo>
                <a:lnTo>
                  <a:pt x="0" y="625458"/>
                </a:lnTo>
                <a:lnTo>
                  <a:pt x="56093" y="625458"/>
                </a:lnTo>
                <a:lnTo>
                  <a:pt x="56093" y="610452"/>
                </a:lnTo>
                <a:cubicBezTo>
                  <a:pt x="56093" y="586257"/>
                  <a:pt x="56093" y="586257"/>
                  <a:pt x="56093" y="586257"/>
                </a:cubicBezTo>
                <a:cubicBezTo>
                  <a:pt x="56093" y="293129"/>
                  <a:pt x="297991" y="55178"/>
                  <a:pt x="599488" y="55178"/>
                </a:cubicBezTo>
                <a:cubicBezTo>
                  <a:pt x="818257" y="55178"/>
                  <a:pt x="1024207" y="55178"/>
                  <a:pt x="1218090" y="55178"/>
                </a:cubicBezTo>
                <a:lnTo>
                  <a:pt x="1602178" y="55178"/>
                </a:lnTo>
                <a:lnTo>
                  <a:pt x="1764288" y="55178"/>
                </a:lnTo>
                <a:lnTo>
                  <a:pt x="1770421" y="55178"/>
                </a:lnTo>
                <a:lnTo>
                  <a:pt x="2033114" y="55178"/>
                </a:lnTo>
                <a:lnTo>
                  <a:pt x="2213551" y="55178"/>
                </a:lnTo>
                <a:cubicBezTo>
                  <a:pt x="2354473" y="55178"/>
                  <a:pt x="2488713" y="55178"/>
                  <a:pt x="2616587" y="55178"/>
                </a:cubicBezTo>
                <a:lnTo>
                  <a:pt x="2885413" y="55178"/>
                </a:lnTo>
                <a:lnTo>
                  <a:pt x="2917601" y="286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1FA9F16-939D-4707-8F8E-3F97A1D3E1DA}"/>
              </a:ext>
            </a:extLst>
          </p:cNvPr>
          <p:cNvSpPr txBox="1"/>
          <p:nvPr/>
        </p:nvSpPr>
        <p:spPr bwMode="gray">
          <a:xfrm>
            <a:off x="3612024" y="1550912"/>
            <a:ext cx="24842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sv-SE" dirty="0">
                <a:solidFill>
                  <a:schemeClr val="accent1"/>
                </a:solidFill>
              </a:rPr>
              <a:t>JURA DIREKT </a:t>
            </a:r>
            <a:br>
              <a:rPr lang="sv-SE" dirty="0">
                <a:solidFill>
                  <a:schemeClr val="accent1"/>
                </a:solidFill>
              </a:rPr>
            </a:br>
            <a:r>
              <a:rPr lang="sv-SE" dirty="0">
                <a:solidFill>
                  <a:schemeClr val="accent1"/>
                </a:solidFill>
              </a:rPr>
              <a:t>und Kunde(n)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CF89E931-1479-4A40-97BA-AC1938846D63}"/>
              </a:ext>
            </a:extLst>
          </p:cNvPr>
          <p:cNvSpPr txBox="1"/>
          <p:nvPr/>
        </p:nvSpPr>
        <p:spPr bwMode="gray">
          <a:xfrm>
            <a:off x="6402144" y="1550912"/>
            <a:ext cx="21781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sv-SE" dirty="0">
                <a:solidFill>
                  <a:schemeClr val="accent1"/>
                </a:solidFill>
              </a:rPr>
              <a:t>JURA DIREKT </a:t>
            </a:r>
            <a:br>
              <a:rPr lang="sv-SE" dirty="0">
                <a:solidFill>
                  <a:schemeClr val="accent1"/>
                </a:solidFill>
              </a:rPr>
            </a:br>
            <a:r>
              <a:rPr lang="sv-SE" dirty="0">
                <a:solidFill>
                  <a:schemeClr val="accent1"/>
                </a:solidFill>
              </a:rPr>
              <a:t>und Kunde(n)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F50CC0A1-4C4F-4177-9A59-884D985AF72D}"/>
              </a:ext>
            </a:extLst>
          </p:cNvPr>
          <p:cNvSpPr txBox="1"/>
          <p:nvPr/>
        </p:nvSpPr>
        <p:spPr bwMode="gray">
          <a:xfrm>
            <a:off x="9156339" y="1550912"/>
            <a:ext cx="21781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dirty="0">
                <a:solidFill>
                  <a:schemeClr val="accent1"/>
                </a:solidFill>
              </a:rPr>
              <a:t>Rechtsanwalt </a:t>
            </a:r>
            <a:br>
              <a:rPr lang="de-DE" dirty="0">
                <a:solidFill>
                  <a:schemeClr val="accent1"/>
                </a:solidFill>
              </a:rPr>
            </a:br>
            <a:r>
              <a:rPr lang="de-DE" dirty="0">
                <a:solidFill>
                  <a:schemeClr val="accent1"/>
                </a:solidFill>
              </a:rPr>
              <a:t>und Kunde(n)</a:t>
            </a:r>
          </a:p>
        </p:txBody>
      </p:sp>
      <p:sp>
        <p:nvSpPr>
          <p:cNvPr id="56" name="Textfeld 17">
            <a:extLst>
              <a:ext uri="{FF2B5EF4-FFF2-40B4-BE49-F238E27FC236}">
                <a16:creationId xmlns:a16="http://schemas.microsoft.com/office/drawing/2014/main" id="{B4AC63DB-57DF-49D6-857E-4BB4C5DE4D91}"/>
              </a:ext>
            </a:extLst>
          </p:cNvPr>
          <p:cNvSpPr txBox="1">
            <a:spLocks noChangeArrowheads="1"/>
          </p:cNvSpPr>
          <p:nvPr/>
        </p:nvSpPr>
        <p:spPr bwMode="gray">
          <a:xfrm rot="16200000">
            <a:off x="1066109" y="3478409"/>
            <a:ext cx="4500401" cy="3693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defTabSz="914309"/>
            <a:r>
              <a:rPr lang="de-DE" altLang="de-DE" b="1" dirty="0">
                <a:solidFill>
                  <a:srgbClr val="FFFFFF"/>
                </a:solidFill>
              </a:rPr>
              <a:t>Ab hier übernimmt JURA DIREKT </a:t>
            </a:r>
            <a:r>
              <a:rPr lang="de-DE" altLang="de-DE" b="1" dirty="0" smtClean="0">
                <a:solidFill>
                  <a:srgbClr val="FFFFFF"/>
                </a:solidFill>
              </a:rPr>
              <a:t> </a:t>
            </a:r>
            <a:endParaRPr lang="de-DE" altLang="de-DE" b="1" dirty="0">
              <a:solidFill>
                <a:srgbClr val="FFFFFF"/>
              </a:solidFill>
            </a:endParaRPr>
          </a:p>
        </p:txBody>
      </p:sp>
      <p:sp>
        <p:nvSpPr>
          <p:cNvPr id="57" name="LINE ICON - arrow 77">
            <a:extLst>
              <a:ext uri="{FF2B5EF4-FFF2-40B4-BE49-F238E27FC236}">
                <a16:creationId xmlns:a16="http://schemas.microsoft.com/office/drawing/2014/main" id="{A684C99F-294C-4237-B4F3-C8E818BA4381}"/>
              </a:ext>
            </a:extLst>
          </p:cNvPr>
          <p:cNvSpPr>
            <a:spLocks noChangeAspect="1"/>
          </p:cNvSpPr>
          <p:nvPr/>
        </p:nvSpPr>
        <p:spPr bwMode="gray">
          <a:xfrm>
            <a:off x="1545256" y="373998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58" name="LINE ICON - arrow 77">
            <a:extLst>
              <a:ext uri="{FF2B5EF4-FFF2-40B4-BE49-F238E27FC236}">
                <a16:creationId xmlns:a16="http://schemas.microsoft.com/office/drawing/2014/main" id="{CDFA49CB-6538-4ADF-93B8-F4E2A749F120}"/>
              </a:ext>
            </a:extLst>
          </p:cNvPr>
          <p:cNvSpPr>
            <a:spLocks noChangeAspect="1"/>
          </p:cNvSpPr>
          <p:nvPr/>
        </p:nvSpPr>
        <p:spPr bwMode="gray">
          <a:xfrm>
            <a:off x="4785805" y="373998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59" name="LINE ICON - arrow 77">
            <a:extLst>
              <a:ext uri="{FF2B5EF4-FFF2-40B4-BE49-F238E27FC236}">
                <a16:creationId xmlns:a16="http://schemas.microsoft.com/office/drawing/2014/main" id="{D475F68F-B688-4319-8FBD-8C20906A656D}"/>
              </a:ext>
            </a:extLst>
          </p:cNvPr>
          <p:cNvSpPr>
            <a:spLocks noChangeAspect="1"/>
          </p:cNvSpPr>
          <p:nvPr/>
        </p:nvSpPr>
        <p:spPr bwMode="gray">
          <a:xfrm>
            <a:off x="7540111" y="3739981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60" name="LINE ICON - arrow 77">
            <a:extLst>
              <a:ext uri="{FF2B5EF4-FFF2-40B4-BE49-F238E27FC236}">
                <a16:creationId xmlns:a16="http://schemas.microsoft.com/office/drawing/2014/main" id="{1D24DB6F-286A-4912-AB9D-F6C1DBEAB487}"/>
              </a:ext>
            </a:extLst>
          </p:cNvPr>
          <p:cNvSpPr>
            <a:spLocks noChangeAspect="1"/>
          </p:cNvSpPr>
          <p:nvPr/>
        </p:nvSpPr>
        <p:spPr bwMode="gray">
          <a:xfrm>
            <a:off x="10294417" y="4316045"/>
            <a:ext cx="352439" cy="193075"/>
          </a:xfrm>
          <a:custGeom>
            <a:avLst/>
            <a:gdLst>
              <a:gd name="T0" fmla="*/ 231 w 463"/>
              <a:gd name="T1" fmla="*/ 249 h 249"/>
              <a:gd name="T2" fmla="*/ 0 w 463"/>
              <a:gd name="T3" fmla="*/ 29 h 249"/>
              <a:gd name="T4" fmla="*/ 28 w 463"/>
              <a:gd name="T5" fmla="*/ 0 h 249"/>
              <a:gd name="T6" fmla="*/ 231 w 463"/>
              <a:gd name="T7" fmla="*/ 197 h 249"/>
              <a:gd name="T8" fmla="*/ 435 w 463"/>
              <a:gd name="T9" fmla="*/ 0 h 249"/>
              <a:gd name="T10" fmla="*/ 463 w 463"/>
              <a:gd name="T11" fmla="*/ 29 h 249"/>
              <a:gd name="T12" fmla="*/ 231 w 463"/>
              <a:gd name="T13" fmla="*/ 249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3" h="249">
                <a:moveTo>
                  <a:pt x="231" y="249"/>
                </a:moveTo>
                <a:lnTo>
                  <a:pt x="0" y="29"/>
                </a:lnTo>
                <a:lnTo>
                  <a:pt x="28" y="0"/>
                </a:lnTo>
                <a:lnTo>
                  <a:pt x="231" y="197"/>
                </a:lnTo>
                <a:lnTo>
                  <a:pt x="435" y="0"/>
                </a:lnTo>
                <a:lnTo>
                  <a:pt x="463" y="29"/>
                </a:lnTo>
                <a:lnTo>
                  <a:pt x="231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6AEC8544-D02F-478A-978E-050A7682D7CD}"/>
              </a:ext>
            </a:extLst>
          </p:cNvPr>
          <p:cNvSpPr/>
          <p:nvPr/>
        </p:nvSpPr>
        <p:spPr bwMode="gray">
          <a:xfrm>
            <a:off x="6798228" y="5949280"/>
            <a:ext cx="4842388" cy="432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 smtClean="0">
                <a:solidFill>
                  <a:schemeClr val="accent1"/>
                </a:solidFill>
              </a:rPr>
              <a:t>Vertriebspartner*</a:t>
            </a:r>
            <a:endParaRPr lang="de-DE" sz="1600" b="1" dirty="0">
              <a:solidFill>
                <a:schemeClr val="accent1"/>
              </a:solidFill>
            </a:endParaRPr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48CBAD39-2451-461C-8614-3BD4D2D718FA}"/>
              </a:ext>
            </a:extLst>
          </p:cNvPr>
          <p:cNvGrpSpPr/>
          <p:nvPr/>
        </p:nvGrpSpPr>
        <p:grpSpPr bwMode="gray">
          <a:xfrm>
            <a:off x="7398070" y="5589240"/>
            <a:ext cx="636520" cy="193075"/>
            <a:chOff x="7540111" y="5589240"/>
            <a:chExt cx="636520" cy="193075"/>
          </a:xfrm>
        </p:grpSpPr>
        <p:sp>
          <p:nvSpPr>
            <p:cNvPr id="66" name="LINE ICON - arrow 77">
              <a:extLst>
                <a:ext uri="{FF2B5EF4-FFF2-40B4-BE49-F238E27FC236}">
                  <a16:creationId xmlns:a16="http://schemas.microsoft.com/office/drawing/2014/main" id="{D6B7A69D-7EBC-4BBA-8429-6E16DD20245D}"/>
                </a:ext>
              </a:extLst>
            </p:cNvPr>
            <p:cNvSpPr>
              <a:spLocks noChangeAspect="1"/>
            </p:cNvSpPr>
            <p:nvPr/>
          </p:nvSpPr>
          <p:spPr bwMode="gray">
            <a:xfrm rot="10800000">
              <a:off x="7540111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67" name="LINE ICON - arrow 77">
              <a:extLst>
                <a:ext uri="{FF2B5EF4-FFF2-40B4-BE49-F238E27FC236}">
                  <a16:creationId xmlns:a16="http://schemas.microsoft.com/office/drawing/2014/main" id="{8983C154-8FE8-4349-91AD-F18981A3CD5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24192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69" name="Textfeld 68">
            <a:extLst>
              <a:ext uri="{FF2B5EF4-FFF2-40B4-BE49-F238E27FC236}">
                <a16:creationId xmlns:a16="http://schemas.microsoft.com/office/drawing/2014/main" id="{68258649-7D56-4AC4-830F-D57E52D70884}"/>
              </a:ext>
            </a:extLst>
          </p:cNvPr>
          <p:cNvSpPr txBox="1"/>
          <p:nvPr/>
        </p:nvSpPr>
        <p:spPr bwMode="gray">
          <a:xfrm>
            <a:off x="8517307" y="5589820"/>
            <a:ext cx="14042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r>
              <a:rPr lang="de-DE" sz="1400" dirty="0"/>
              <a:t>Austausch / Info *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287AFED3-9822-42D4-A04F-B77633F46C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71475" y="3897313"/>
            <a:ext cx="944629" cy="1669174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4F5502E-F432-4CCE-8CBE-1FCE3D9A33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523492" y="4041068"/>
            <a:ext cx="1482117" cy="1195040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1" name="Rechteck 40">
            <a:extLst>
              <a:ext uri="{FF2B5EF4-FFF2-40B4-BE49-F238E27FC236}">
                <a16:creationId xmlns:a16="http://schemas.microsoft.com/office/drawing/2014/main" id="{8E05D09A-D38D-4653-86E7-9907B1ABCC1C}"/>
              </a:ext>
            </a:extLst>
          </p:cNvPr>
          <p:cNvSpPr/>
          <p:nvPr/>
        </p:nvSpPr>
        <p:spPr bwMode="gray">
          <a:xfrm>
            <a:off x="2269265" y="4513004"/>
            <a:ext cx="327412" cy="306792"/>
          </a:xfrm>
          <a:prstGeom prst="rect">
            <a:avLst/>
          </a:prstGeom>
          <a:noFill/>
          <a:ln w="444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2879F425-5E03-413C-8AEF-C7FE26BB2B8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875420" y="5121188"/>
            <a:ext cx="1476271" cy="81307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C991E75A-A6B8-46E5-A065-55A853C15D2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3644037" y="4042138"/>
            <a:ext cx="2064675" cy="1215632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DB7A0888-BA07-4EC9-990C-E641008BB37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259796" y="4689140"/>
            <a:ext cx="1585241" cy="1215633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E5ECB4CC-CF9B-4922-9C61-F95EE81B977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gray">
          <a:xfrm>
            <a:off x="6312024" y="4077072"/>
            <a:ext cx="1973964" cy="689220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D7428493-0501-42C3-9530-16C47A32112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924092" y="4437112"/>
            <a:ext cx="1963486" cy="944095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651AE260-7937-4A2F-B940-7CA874A2404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0740516" y="4365104"/>
            <a:ext cx="837752" cy="1186931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B9ADD0F9-B233-41C6-B78E-F65BBBD1A36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372364" y="4377380"/>
            <a:ext cx="828612" cy="1174656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E8AEBEB4-AB62-4F2E-A8E8-4FC3D5BE18A4}"/>
              </a:ext>
            </a:extLst>
          </p:cNvPr>
          <p:cNvGrpSpPr/>
          <p:nvPr/>
        </p:nvGrpSpPr>
        <p:grpSpPr bwMode="gray">
          <a:xfrm>
            <a:off x="10164452" y="5589240"/>
            <a:ext cx="636520" cy="193075"/>
            <a:chOff x="7540111" y="5589240"/>
            <a:chExt cx="636520" cy="193075"/>
          </a:xfrm>
        </p:grpSpPr>
        <p:sp>
          <p:nvSpPr>
            <p:cNvPr id="74" name="LINE ICON - arrow 77">
              <a:extLst>
                <a:ext uri="{FF2B5EF4-FFF2-40B4-BE49-F238E27FC236}">
                  <a16:creationId xmlns:a16="http://schemas.microsoft.com/office/drawing/2014/main" id="{8499AB1E-6EAE-4E5F-B22A-547833826558}"/>
                </a:ext>
              </a:extLst>
            </p:cNvPr>
            <p:cNvSpPr>
              <a:spLocks noChangeAspect="1"/>
            </p:cNvSpPr>
            <p:nvPr/>
          </p:nvSpPr>
          <p:spPr bwMode="gray">
            <a:xfrm rot="10800000">
              <a:off x="7540111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75" name="LINE ICON - arrow 77">
              <a:extLst>
                <a:ext uri="{FF2B5EF4-FFF2-40B4-BE49-F238E27FC236}">
                  <a16:creationId xmlns:a16="http://schemas.microsoft.com/office/drawing/2014/main" id="{FA0D62B2-E631-4DF1-B156-7540D18FB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24192" y="5589240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61703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99BF57-5BFA-458F-A36C-955BE35BF75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015323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think-cell Folie" r:id="rId10" imgW="344" imgH="345" progId="TCLayout.ActiveDocument.1">
                  <p:embed/>
                </p:oleObj>
              </mc:Choice>
              <mc:Fallback>
                <p:oleObj name="think-cell Folie" r:id="rId10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Ellipse 15">
            <a:extLst>
              <a:ext uri="{FF2B5EF4-FFF2-40B4-BE49-F238E27FC236}">
                <a16:creationId xmlns:a16="http://schemas.microsoft.com/office/drawing/2014/main" id="{8709DEBC-BA19-41B7-9337-81C23A62B5EF}"/>
              </a:ext>
            </a:extLst>
          </p:cNvPr>
          <p:cNvSpPr/>
          <p:nvPr/>
        </p:nvSpPr>
        <p:spPr bwMode="gray">
          <a:xfrm>
            <a:off x="4178710" y="1966452"/>
            <a:ext cx="3854244" cy="38542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prstTxWarp prst="textArchUp">
              <a:avLst/>
            </a:prstTxWarp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dirty="0">
                <a:solidFill>
                  <a:schemeClr val="tx1"/>
                </a:solidFill>
              </a:rPr>
              <a:t>Kontakt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A3528197-5376-4470-98AD-87D5542B30EA}"/>
              </a:ext>
            </a:extLst>
          </p:cNvPr>
          <p:cNvSpPr/>
          <p:nvPr/>
        </p:nvSpPr>
        <p:spPr bwMode="gray">
          <a:xfrm>
            <a:off x="4178710" y="1966452"/>
            <a:ext cx="3854244" cy="38542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prstTxWarp prst="textArchDown">
              <a:avLst/>
            </a:prstTxWarp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dirty="0" smtClean="0">
                <a:solidFill>
                  <a:schemeClr val="tx1"/>
                </a:solidFill>
              </a:rPr>
              <a:t>Umsetzung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2B6EB8-423D-4F32-AD2C-0A423D70F6B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</p:spPr>
        <p:txBody>
          <a:bodyPr vert="horz"/>
          <a:lstStyle/>
          <a:p>
            <a:r>
              <a:rPr lang="de-DE" dirty="0"/>
              <a:t>Der einfache Prozess zum Vermittlerportal bei JURA DIREKT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F5EFF72-AA08-4F73-B503-2FB03CCA2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6</a:t>
            </a:fld>
            <a:endParaRPr lang="de-DE" noProof="0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27CEC921-0BBF-4C2C-A18D-4338E30D8411}"/>
              </a:ext>
            </a:extLst>
          </p:cNvPr>
          <p:cNvSpPr/>
          <p:nvPr/>
        </p:nvSpPr>
        <p:spPr bwMode="gray">
          <a:xfrm>
            <a:off x="5034116" y="2821858"/>
            <a:ext cx="2143432" cy="21434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0"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2000" b="1" dirty="0">
                <a:solidFill>
                  <a:schemeClr val="accent1"/>
                </a:solidFill>
              </a:rPr>
              <a:t>Ablauf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DB5FDFC0-D624-4DB4-AE83-947D8623A52D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gray">
          <a:xfrm>
            <a:off x="3708504" y="1424116"/>
            <a:ext cx="2527273" cy="2005536"/>
          </a:xfrm>
          <a:custGeom>
            <a:avLst/>
            <a:gdLst>
              <a:gd name="T0" fmla="*/ 90 w 297"/>
              <a:gd name="T1" fmla="*/ 237 h 237"/>
              <a:gd name="T2" fmla="*/ 109 w 297"/>
              <a:gd name="T3" fmla="*/ 193 h 237"/>
              <a:gd name="T4" fmla="*/ 254 w 297"/>
              <a:gd name="T5" fmla="*/ 96 h 237"/>
              <a:gd name="T6" fmla="*/ 297 w 297"/>
              <a:gd name="T7" fmla="*/ 47 h 237"/>
              <a:gd name="T8" fmla="*/ 256 w 297"/>
              <a:gd name="T9" fmla="*/ 0 h 237"/>
              <a:gd name="T10" fmla="*/ 0 w 297"/>
              <a:gd name="T11" fmla="*/ 209 h 237"/>
              <a:gd name="T12" fmla="*/ 58 w 297"/>
              <a:gd name="T13" fmla="*/ 184 h 237"/>
              <a:gd name="T14" fmla="*/ 90 w 297"/>
              <a:gd name="T15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7" h="237">
                <a:moveTo>
                  <a:pt x="90" y="237"/>
                </a:moveTo>
                <a:cubicBezTo>
                  <a:pt x="94" y="222"/>
                  <a:pt x="100" y="207"/>
                  <a:pt x="109" y="193"/>
                </a:cubicBezTo>
                <a:cubicBezTo>
                  <a:pt x="140" y="138"/>
                  <a:pt x="195" y="104"/>
                  <a:pt x="254" y="96"/>
                </a:cubicBezTo>
                <a:cubicBezTo>
                  <a:pt x="297" y="47"/>
                  <a:pt x="297" y="47"/>
                  <a:pt x="297" y="47"/>
                </a:cubicBezTo>
                <a:cubicBezTo>
                  <a:pt x="256" y="0"/>
                  <a:pt x="256" y="0"/>
                  <a:pt x="256" y="0"/>
                </a:cubicBezTo>
                <a:cubicBezTo>
                  <a:pt x="134" y="10"/>
                  <a:pt x="33" y="95"/>
                  <a:pt x="0" y="209"/>
                </a:cubicBezTo>
                <a:cubicBezTo>
                  <a:pt x="58" y="184"/>
                  <a:pt x="58" y="184"/>
                  <a:pt x="58" y="184"/>
                </a:cubicBezTo>
                <a:lnTo>
                  <a:pt x="90" y="237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89857AF5-CC99-474C-99C8-787FCDE5448B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gray">
          <a:xfrm>
            <a:off x="3611563" y="3117576"/>
            <a:ext cx="1555592" cy="2826189"/>
          </a:xfrm>
          <a:custGeom>
            <a:avLst/>
            <a:gdLst>
              <a:gd name="T0" fmla="*/ 183 w 183"/>
              <a:gd name="T1" fmla="*/ 257 h 333"/>
              <a:gd name="T2" fmla="*/ 98 w 183"/>
              <a:gd name="T3" fmla="*/ 56 h 333"/>
              <a:gd name="T4" fmla="*/ 65 w 183"/>
              <a:gd name="T5" fmla="*/ 0 h 333"/>
              <a:gd name="T6" fmla="*/ 8 w 183"/>
              <a:gd name="T7" fmla="*/ 25 h 333"/>
              <a:gd name="T8" fmla="*/ 0 w 183"/>
              <a:gd name="T9" fmla="*/ 92 h 333"/>
              <a:gd name="T10" fmla="*/ 127 w 183"/>
              <a:gd name="T11" fmla="*/ 333 h 333"/>
              <a:gd name="T12" fmla="*/ 121 w 183"/>
              <a:gd name="T13" fmla="*/ 271 h 333"/>
              <a:gd name="T14" fmla="*/ 183 w 183"/>
              <a:gd name="T15" fmla="*/ 257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" h="333">
                <a:moveTo>
                  <a:pt x="183" y="257"/>
                </a:moveTo>
                <a:cubicBezTo>
                  <a:pt x="116" y="212"/>
                  <a:pt x="84" y="132"/>
                  <a:pt x="98" y="56"/>
                </a:cubicBezTo>
                <a:cubicBezTo>
                  <a:pt x="65" y="0"/>
                  <a:pt x="65" y="0"/>
                  <a:pt x="65" y="0"/>
                </a:cubicBezTo>
                <a:cubicBezTo>
                  <a:pt x="8" y="25"/>
                  <a:pt x="8" y="25"/>
                  <a:pt x="8" y="25"/>
                </a:cubicBezTo>
                <a:cubicBezTo>
                  <a:pt x="3" y="47"/>
                  <a:pt x="0" y="69"/>
                  <a:pt x="0" y="92"/>
                </a:cubicBezTo>
                <a:cubicBezTo>
                  <a:pt x="0" y="192"/>
                  <a:pt x="50" y="280"/>
                  <a:pt x="127" y="333"/>
                </a:cubicBezTo>
                <a:cubicBezTo>
                  <a:pt x="121" y="271"/>
                  <a:pt x="121" y="271"/>
                  <a:pt x="121" y="271"/>
                </a:cubicBezTo>
                <a:lnTo>
                  <a:pt x="183" y="257"/>
                </a:lnTo>
                <a:close/>
              </a:path>
            </a:pathLst>
          </a:cu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41D49CEA-7B2C-4B1E-9B74-3FB8676DA7AF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gray">
          <a:xfrm>
            <a:off x="6030619" y="1412874"/>
            <a:ext cx="2362696" cy="1978558"/>
          </a:xfrm>
          <a:custGeom>
            <a:avLst/>
            <a:gdLst>
              <a:gd name="T0" fmla="*/ 0 w 278"/>
              <a:gd name="T1" fmla="*/ 95 h 233"/>
              <a:gd name="T2" fmla="*/ 107 w 278"/>
              <a:gd name="T3" fmla="*/ 121 h 233"/>
              <a:gd name="T4" fmla="*/ 186 w 278"/>
              <a:gd name="T5" fmla="*/ 208 h 233"/>
              <a:gd name="T6" fmla="*/ 246 w 278"/>
              <a:gd name="T7" fmla="*/ 233 h 233"/>
              <a:gd name="T8" fmla="*/ 278 w 278"/>
              <a:gd name="T9" fmla="*/ 181 h 233"/>
              <a:gd name="T10" fmla="*/ 7 w 278"/>
              <a:gd name="T11" fmla="*/ 0 h 233"/>
              <a:gd name="T12" fmla="*/ 0 w 278"/>
              <a:gd name="T13" fmla="*/ 1 h 233"/>
              <a:gd name="T14" fmla="*/ 41 w 278"/>
              <a:gd name="T15" fmla="*/ 48 h 233"/>
              <a:gd name="T16" fmla="*/ 0 w 278"/>
              <a:gd name="T17" fmla="*/ 9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233">
                <a:moveTo>
                  <a:pt x="0" y="95"/>
                </a:moveTo>
                <a:cubicBezTo>
                  <a:pt x="36" y="94"/>
                  <a:pt x="73" y="102"/>
                  <a:pt x="107" y="121"/>
                </a:cubicBezTo>
                <a:cubicBezTo>
                  <a:pt x="143" y="142"/>
                  <a:pt x="170" y="173"/>
                  <a:pt x="186" y="208"/>
                </a:cubicBezTo>
                <a:cubicBezTo>
                  <a:pt x="246" y="233"/>
                  <a:pt x="246" y="233"/>
                  <a:pt x="246" y="233"/>
                </a:cubicBezTo>
                <a:cubicBezTo>
                  <a:pt x="278" y="181"/>
                  <a:pt x="278" y="181"/>
                  <a:pt x="278" y="181"/>
                </a:cubicBezTo>
                <a:cubicBezTo>
                  <a:pt x="233" y="75"/>
                  <a:pt x="129" y="0"/>
                  <a:pt x="7" y="0"/>
                </a:cubicBezTo>
                <a:cubicBezTo>
                  <a:pt x="5" y="0"/>
                  <a:pt x="2" y="1"/>
                  <a:pt x="0" y="1"/>
                </a:cubicBezTo>
                <a:cubicBezTo>
                  <a:pt x="41" y="48"/>
                  <a:pt x="41" y="48"/>
                  <a:pt x="41" y="48"/>
                </a:cubicBezTo>
                <a:lnTo>
                  <a:pt x="0" y="95"/>
                </a:lnTo>
                <a:close/>
              </a:path>
            </a:pathLst>
          </a:custGeom>
          <a:solidFill>
            <a:schemeClr val="bg2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28BAB4FC-0748-4EA2-BEE8-4300D9E58425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gray">
          <a:xfrm>
            <a:off x="7200695" y="3072163"/>
            <a:ext cx="1379743" cy="2707024"/>
          </a:xfrm>
          <a:custGeom>
            <a:avLst/>
            <a:gdLst>
              <a:gd name="T0" fmla="*/ 162 w 162"/>
              <a:gd name="T1" fmla="*/ 97 h 319"/>
              <a:gd name="T2" fmla="*/ 146 w 162"/>
              <a:gd name="T3" fmla="*/ 0 h 319"/>
              <a:gd name="T4" fmla="*/ 114 w 162"/>
              <a:gd name="T5" fmla="*/ 54 h 319"/>
              <a:gd name="T6" fmla="*/ 56 w 162"/>
              <a:gd name="T7" fmla="*/ 29 h 319"/>
              <a:gd name="T8" fmla="*/ 41 w 162"/>
              <a:gd name="T9" fmla="*/ 196 h 319"/>
              <a:gd name="T10" fmla="*/ 6 w 162"/>
              <a:gd name="T11" fmla="*/ 241 h 319"/>
              <a:gd name="T12" fmla="*/ 0 w 162"/>
              <a:gd name="T13" fmla="*/ 306 h 319"/>
              <a:gd name="T14" fmla="*/ 60 w 162"/>
              <a:gd name="T15" fmla="*/ 319 h 319"/>
              <a:gd name="T16" fmla="*/ 162 w 162"/>
              <a:gd name="T17" fmla="*/ 97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2" h="319">
                <a:moveTo>
                  <a:pt x="162" y="97"/>
                </a:moveTo>
                <a:cubicBezTo>
                  <a:pt x="162" y="63"/>
                  <a:pt x="156" y="31"/>
                  <a:pt x="146" y="0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56" y="29"/>
                  <a:pt x="56" y="29"/>
                  <a:pt x="56" y="29"/>
                </a:cubicBezTo>
                <a:cubicBezTo>
                  <a:pt x="75" y="82"/>
                  <a:pt x="72" y="144"/>
                  <a:pt x="41" y="196"/>
                </a:cubicBezTo>
                <a:cubicBezTo>
                  <a:pt x="32" y="213"/>
                  <a:pt x="20" y="228"/>
                  <a:pt x="6" y="241"/>
                </a:cubicBezTo>
                <a:cubicBezTo>
                  <a:pt x="0" y="306"/>
                  <a:pt x="0" y="306"/>
                  <a:pt x="0" y="306"/>
                </a:cubicBezTo>
                <a:cubicBezTo>
                  <a:pt x="60" y="319"/>
                  <a:pt x="60" y="319"/>
                  <a:pt x="60" y="319"/>
                </a:cubicBezTo>
                <a:cubicBezTo>
                  <a:pt x="123" y="266"/>
                  <a:pt x="162" y="186"/>
                  <a:pt x="162" y="97"/>
                </a:cubicBezTo>
                <a:close/>
              </a:path>
            </a:pathLst>
          </a:custGeom>
          <a:solidFill>
            <a:schemeClr val="accent2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005BB8B5-CD42-4213-B1B5-0257D28BC945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gray">
          <a:xfrm>
            <a:off x="4745566" y="5219348"/>
            <a:ext cx="2856428" cy="1162401"/>
          </a:xfrm>
          <a:custGeom>
            <a:avLst/>
            <a:gdLst>
              <a:gd name="T0" fmla="*/ 281 w 336"/>
              <a:gd name="T1" fmla="*/ 0 h 137"/>
              <a:gd name="T2" fmla="*/ 64 w 336"/>
              <a:gd name="T3" fmla="*/ 19 h 137"/>
              <a:gd name="T4" fmla="*/ 0 w 336"/>
              <a:gd name="T5" fmla="*/ 33 h 137"/>
              <a:gd name="T6" fmla="*/ 6 w 336"/>
              <a:gd name="T7" fmla="*/ 94 h 137"/>
              <a:gd name="T8" fmla="*/ 158 w 336"/>
              <a:gd name="T9" fmla="*/ 137 h 137"/>
              <a:gd name="T10" fmla="*/ 336 w 336"/>
              <a:gd name="T11" fmla="*/ 77 h 137"/>
              <a:gd name="T12" fmla="*/ 275 w 336"/>
              <a:gd name="T13" fmla="*/ 63 h 137"/>
              <a:gd name="T14" fmla="*/ 281 w 336"/>
              <a:gd name="T15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6" h="137">
                <a:moveTo>
                  <a:pt x="281" y="0"/>
                </a:moveTo>
                <a:cubicBezTo>
                  <a:pt x="220" y="48"/>
                  <a:pt x="135" y="57"/>
                  <a:pt x="64" y="19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94"/>
                  <a:pt x="6" y="94"/>
                  <a:pt x="6" y="94"/>
                </a:cubicBezTo>
                <a:cubicBezTo>
                  <a:pt x="50" y="122"/>
                  <a:pt x="102" y="137"/>
                  <a:pt x="158" y="137"/>
                </a:cubicBezTo>
                <a:cubicBezTo>
                  <a:pt x="225" y="137"/>
                  <a:pt x="287" y="115"/>
                  <a:pt x="336" y="77"/>
                </a:cubicBezTo>
                <a:cubicBezTo>
                  <a:pt x="275" y="63"/>
                  <a:pt x="275" y="63"/>
                  <a:pt x="275" y="63"/>
                </a:cubicBezTo>
                <a:lnTo>
                  <a:pt x="281" y="0"/>
                </a:lnTo>
                <a:close/>
              </a:path>
            </a:pathLst>
          </a:custGeom>
          <a:solidFill>
            <a:schemeClr val="accent4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de-DE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305E53AF-1944-4553-841E-EBC0363D612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02" t="-21880" r="-8702" b="-21880"/>
          <a:stretch/>
        </p:blipFill>
        <p:spPr bwMode="gray">
          <a:xfrm>
            <a:off x="5010764" y="3532175"/>
            <a:ext cx="2190136" cy="3651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Freihandform: Form 31">
            <a:extLst>
              <a:ext uri="{FF2B5EF4-FFF2-40B4-BE49-F238E27FC236}">
                <a16:creationId xmlns:a16="http://schemas.microsoft.com/office/drawing/2014/main" id="{6FA628A4-C9E8-47AC-BC0F-182623A4EB2B}"/>
              </a:ext>
            </a:extLst>
          </p:cNvPr>
          <p:cNvSpPr/>
          <p:nvPr/>
        </p:nvSpPr>
        <p:spPr bwMode="gray">
          <a:xfrm>
            <a:off x="7428148" y="1412875"/>
            <a:ext cx="4401902" cy="863600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2BD6CC76-E3C8-4088-B0D0-B33DBACD5F10}"/>
              </a:ext>
            </a:extLst>
          </p:cNvPr>
          <p:cNvSpPr/>
          <p:nvPr/>
        </p:nvSpPr>
        <p:spPr bwMode="gray">
          <a:xfrm>
            <a:off x="7237648" y="2096852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AD9F472-C3B2-411C-B4E9-2A60A5659662}"/>
              </a:ext>
            </a:extLst>
          </p:cNvPr>
          <p:cNvSpPr txBox="1"/>
          <p:nvPr/>
        </p:nvSpPr>
        <p:spPr bwMode="gray">
          <a:xfrm>
            <a:off x="7332277" y="1350794"/>
            <a:ext cx="4497773" cy="693830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lang="de-DE" sz="1600" b="1" dirty="0" smtClean="0">
                <a:solidFill>
                  <a:schemeClr val="accent1"/>
                </a:solidFill>
              </a:rPr>
              <a:t>Vertriebspartner</a:t>
            </a:r>
            <a:r>
              <a:rPr lang="de-DE" sz="1600" b="1" dirty="0" smtClean="0">
                <a:solidFill>
                  <a:schemeClr val="accent1"/>
                </a:solidFill>
              </a:rPr>
              <a:t> </a:t>
            </a:r>
            <a:r>
              <a:rPr lang="de-DE" sz="1600" b="1" dirty="0">
                <a:solidFill>
                  <a:schemeClr val="accent1"/>
                </a:solidFill>
              </a:rPr>
              <a:t>gibt Info an</a:t>
            </a:r>
            <a:r>
              <a:rPr kumimoji="0" lang="de-DE" sz="16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JURA DIREKT</a:t>
            </a:r>
          </a:p>
          <a:p>
            <a:pPr lvl="0" algn="r">
              <a:spcBef>
                <a:spcPts val="600"/>
              </a:spcBef>
            </a:pPr>
            <a:r>
              <a:rPr lang="de-DE" sz="1400" dirty="0" smtClean="0"/>
              <a:t>V-Partner </a:t>
            </a:r>
            <a:r>
              <a:rPr lang="de-DE" sz="1400" dirty="0" smtClean="0"/>
              <a:t>gibt </a:t>
            </a:r>
            <a:r>
              <a:rPr lang="de-DE" sz="1400" dirty="0"/>
              <a:t>seine Daten auf folgender Webseite ein. </a:t>
            </a: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86849685-94B2-4BBD-9624-6D0C784675D0}"/>
              </a:ext>
            </a:extLst>
          </p:cNvPr>
          <p:cNvSpPr/>
          <p:nvPr/>
        </p:nvSpPr>
        <p:spPr bwMode="gray">
          <a:xfrm>
            <a:off x="8076220" y="3579524"/>
            <a:ext cx="3753830" cy="863600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8793D888-8624-4D98-83A6-5048D477F2CB}"/>
              </a:ext>
            </a:extLst>
          </p:cNvPr>
          <p:cNvSpPr/>
          <p:nvPr/>
        </p:nvSpPr>
        <p:spPr bwMode="gray">
          <a:xfrm>
            <a:off x="7885720" y="440110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A4AFD6C-EA7B-45DC-B7E1-C3EDBEB2597A}"/>
              </a:ext>
            </a:extLst>
          </p:cNvPr>
          <p:cNvSpPr txBox="1"/>
          <p:nvPr/>
        </p:nvSpPr>
        <p:spPr bwMode="gray">
          <a:xfrm>
            <a:off x="8832304" y="3579524"/>
            <a:ext cx="2988221" cy="1370939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lang="de-DE" sz="1600" b="1" dirty="0" smtClean="0">
                <a:solidFill>
                  <a:schemeClr val="accent1"/>
                </a:solidFill>
              </a:rPr>
              <a:t>Vertriebspartner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bekommt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einen Link zugesendet.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Hier gibt der Berater alle Daten ein, die JURA DIREKT zur Portalerstellung noch benötigt.</a:t>
            </a:r>
          </a:p>
        </p:txBody>
      </p:sp>
      <p:sp>
        <p:nvSpPr>
          <p:cNvPr id="44" name="Freihandform: Form 43">
            <a:extLst>
              <a:ext uri="{FF2B5EF4-FFF2-40B4-BE49-F238E27FC236}">
                <a16:creationId xmlns:a16="http://schemas.microsoft.com/office/drawing/2014/main" id="{9541A965-AB74-474A-87B1-E0CA88A3E7EE}"/>
              </a:ext>
            </a:extLst>
          </p:cNvPr>
          <p:cNvSpPr/>
          <p:nvPr/>
        </p:nvSpPr>
        <p:spPr bwMode="gray">
          <a:xfrm>
            <a:off x="6096000" y="5661744"/>
            <a:ext cx="5734050" cy="179524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61FDB8D-E5AD-434E-9C72-3ACAD5FB1338}"/>
              </a:ext>
            </a:extLst>
          </p:cNvPr>
          <p:cNvSpPr/>
          <p:nvPr/>
        </p:nvSpPr>
        <p:spPr bwMode="gray">
          <a:xfrm>
            <a:off x="5905500" y="5805264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B828EDC0-5025-4CFC-874C-9BD62AABDBED}"/>
              </a:ext>
            </a:extLst>
          </p:cNvPr>
          <p:cNvSpPr txBox="1"/>
          <p:nvPr/>
        </p:nvSpPr>
        <p:spPr bwMode="gray">
          <a:xfrm>
            <a:off x="7824192" y="5661744"/>
            <a:ext cx="3996333" cy="647664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lang="de-DE" sz="1600" b="1" dirty="0" smtClean="0">
                <a:solidFill>
                  <a:schemeClr val="accent1"/>
                </a:solidFill>
              </a:rPr>
              <a:t>V-Partner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erhält per Mail den Zugang zu seinem personalisierten JD Portal.</a:t>
            </a:r>
          </a:p>
        </p:txBody>
      </p:sp>
      <p:sp>
        <p:nvSpPr>
          <p:cNvPr id="48" name="Freihandform: Form 47">
            <a:extLst>
              <a:ext uri="{FF2B5EF4-FFF2-40B4-BE49-F238E27FC236}">
                <a16:creationId xmlns:a16="http://schemas.microsoft.com/office/drawing/2014/main" id="{6A098EEB-25E5-4A05-8FC8-67F7AE89982B}"/>
              </a:ext>
            </a:extLst>
          </p:cNvPr>
          <p:cNvSpPr/>
          <p:nvPr/>
        </p:nvSpPr>
        <p:spPr bwMode="gray">
          <a:xfrm flipH="1">
            <a:off x="371475" y="3579524"/>
            <a:ext cx="3753830" cy="863600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8FC8CB00-C11C-42DC-A319-44CC2EEED499}"/>
              </a:ext>
            </a:extLst>
          </p:cNvPr>
          <p:cNvSpPr/>
          <p:nvPr/>
        </p:nvSpPr>
        <p:spPr bwMode="gray">
          <a:xfrm flipH="1">
            <a:off x="3647728" y="3579524"/>
            <a:ext cx="477576" cy="863600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69E8F934-9A31-4C03-AB41-CC780673E614}"/>
              </a:ext>
            </a:extLst>
          </p:cNvPr>
          <p:cNvSpPr/>
          <p:nvPr/>
        </p:nvSpPr>
        <p:spPr bwMode="gray">
          <a:xfrm>
            <a:off x="3925280" y="440110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B5611B1B-7FC8-4B7E-BB56-F54FA4833CAE}"/>
              </a:ext>
            </a:extLst>
          </p:cNvPr>
          <p:cNvSpPr/>
          <p:nvPr/>
        </p:nvSpPr>
        <p:spPr bwMode="gray">
          <a:xfrm flipH="1">
            <a:off x="374315" y="1412875"/>
            <a:ext cx="4401902" cy="863600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29CD5D3C-8753-4E47-BB03-1558BE7B6FEE}"/>
              </a:ext>
            </a:extLst>
          </p:cNvPr>
          <p:cNvCxnSpPr>
            <a:cxnSpLocks/>
          </p:cNvCxnSpPr>
          <p:nvPr/>
        </p:nvCxnSpPr>
        <p:spPr bwMode="gray">
          <a:xfrm flipV="1">
            <a:off x="4778598" y="1794817"/>
            <a:ext cx="0" cy="50405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5DC2D93F-A57D-4252-B54E-2685FC139366}"/>
              </a:ext>
            </a:extLst>
          </p:cNvPr>
          <p:cNvSpPr/>
          <p:nvPr/>
        </p:nvSpPr>
        <p:spPr bwMode="gray">
          <a:xfrm>
            <a:off x="4573352" y="2096852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8D47CB82-3291-4980-AA8B-FA8B6605F9C1}"/>
              </a:ext>
            </a:extLst>
          </p:cNvPr>
          <p:cNvSpPr txBox="1"/>
          <p:nvPr/>
        </p:nvSpPr>
        <p:spPr bwMode="gray">
          <a:xfrm>
            <a:off x="371475" y="3579524"/>
            <a:ext cx="2988221" cy="1370939"/>
          </a:xfrm>
          <a:prstGeom prst="rect">
            <a:avLst/>
          </a:prstGeom>
          <a:noFill/>
        </p:spPr>
        <p:txBody>
          <a:bodyPr wrap="square" lIns="0" tIns="108000" rIns="0">
            <a:spAutoFit/>
          </a:bodyPr>
          <a:lstStyle/>
          <a:p>
            <a:pPr lvl="0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Terminvereinbarung Portalschulung </a:t>
            </a:r>
          </a:p>
          <a:p>
            <a:pPr lvl="0">
              <a:spcBef>
                <a:spcPts val="600"/>
              </a:spcBef>
            </a:pPr>
            <a:r>
              <a:rPr lang="de-DE" sz="1400" dirty="0"/>
              <a:t>JURA DIREKT meldet sich beim </a:t>
            </a:r>
            <a:r>
              <a:rPr lang="de-DE" sz="1400" dirty="0" err="1" smtClean="0"/>
              <a:t>Vertriebspartner</a:t>
            </a:r>
            <a:r>
              <a:rPr lang="de-DE" sz="1400" dirty="0" err="1" smtClean="0"/>
              <a:t>artner</a:t>
            </a:r>
            <a:r>
              <a:rPr lang="de-DE" sz="1400" dirty="0" smtClean="0"/>
              <a:t> </a:t>
            </a:r>
            <a:r>
              <a:rPr lang="de-DE" sz="1400" dirty="0"/>
              <a:t>zwecks Termin für die Schulung des Portals. 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9ADC5601-1AA5-430B-B53B-3611E51F4ABF}"/>
              </a:ext>
            </a:extLst>
          </p:cNvPr>
          <p:cNvSpPr txBox="1"/>
          <p:nvPr/>
        </p:nvSpPr>
        <p:spPr bwMode="gray">
          <a:xfrm>
            <a:off x="371475" y="1412875"/>
            <a:ext cx="3636293" cy="1417105"/>
          </a:xfrm>
          <a:prstGeom prst="rect">
            <a:avLst/>
          </a:prstGeom>
          <a:noFill/>
        </p:spPr>
        <p:txBody>
          <a:bodyPr wrap="square" lIns="0" tIns="108000" rIns="0">
            <a:spAutoFit/>
          </a:bodyPr>
          <a:lstStyle/>
          <a:p>
            <a:pPr lvl="0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Schulung ca. 30 min</a:t>
            </a:r>
          </a:p>
          <a:p>
            <a:pPr marL="180000" lvl="2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400" dirty="0" smtClean="0"/>
              <a:t>Der Vertriebsp</a:t>
            </a:r>
            <a:r>
              <a:rPr lang="de-DE" sz="1400" dirty="0" smtClean="0"/>
              <a:t>artner</a:t>
            </a:r>
            <a:r>
              <a:rPr lang="de-DE" sz="1400" dirty="0" smtClean="0"/>
              <a:t> </a:t>
            </a:r>
            <a:r>
              <a:rPr lang="de-DE" sz="1400" dirty="0"/>
              <a:t>erhält einen Überblick über sein Portal und die Abläufe.</a:t>
            </a:r>
          </a:p>
          <a:p>
            <a:pPr marL="180000" lvl="2" indent="-180000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400" dirty="0"/>
              <a:t>Erstellen der persönlichen JURA DIREKT Full Service Seite und deren Funktion.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9547407" y="2124284"/>
            <a:ext cx="4354095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</a:pPr>
            <a:r>
              <a:rPr lang="de-DE" sz="1400" u="sng" dirty="0">
                <a:solidFill>
                  <a:schemeClr val="bg1"/>
                </a:solidFill>
                <a:hlinkClick r:id="rId13"/>
              </a:rPr>
              <a:t>Kooperation JURA DIREKT</a:t>
            </a:r>
            <a:endParaRPr lang="de-DE" sz="1400" dirty="0">
              <a:solidFill>
                <a:schemeClr val="bg1"/>
              </a:solidFill>
            </a:endParaRPr>
          </a:p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400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0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7E7EA797-24AF-48CC-8DD4-1E152A6F785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779114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think-cell Folie" r:id="rId11" imgW="344" imgH="345" progId="TCLayout.ActiveDocument.1">
                  <p:embed/>
                </p:oleObj>
              </mc:Choice>
              <mc:Fallback>
                <p:oleObj name="think-cell Folie" r:id="rId11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Ellipse 20">
            <a:extLst>
              <a:ext uri="{FF2B5EF4-FFF2-40B4-BE49-F238E27FC236}">
                <a16:creationId xmlns:a16="http://schemas.microsoft.com/office/drawing/2014/main" id="{69C1210E-AC14-4A2D-B7A0-D2F79B6F118E}"/>
              </a:ext>
            </a:extLst>
          </p:cNvPr>
          <p:cNvSpPr/>
          <p:nvPr/>
        </p:nvSpPr>
        <p:spPr bwMode="gray">
          <a:xfrm>
            <a:off x="4178710" y="1966452"/>
            <a:ext cx="3854244" cy="38542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prstTxWarp prst="textArchUp">
              <a:avLst/>
            </a:prstTxWarp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dirty="0" smtClean="0">
                <a:solidFill>
                  <a:schemeClr val="tx1"/>
                </a:solidFill>
              </a:rPr>
              <a:t>Umsetzung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73578745-743B-4F27-86B1-E6C11683F7FA}"/>
              </a:ext>
            </a:extLst>
          </p:cNvPr>
          <p:cNvSpPr/>
          <p:nvPr/>
        </p:nvSpPr>
        <p:spPr bwMode="gray">
          <a:xfrm>
            <a:off x="4178710" y="1966452"/>
            <a:ext cx="3854244" cy="38542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prstTxWarp prst="textArchDown">
              <a:avLst/>
            </a:prstTxWarp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dirty="0" smtClean="0">
                <a:solidFill>
                  <a:schemeClr val="tx1"/>
                </a:solidFill>
              </a:rPr>
              <a:t>Umsetzung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BB63B43-54E8-41FC-8300-0C1FD80A68F9}"/>
              </a:ext>
            </a:extLst>
          </p:cNvPr>
          <p:cNvSpPr/>
          <p:nvPr/>
        </p:nvSpPr>
        <p:spPr bwMode="gray">
          <a:xfrm>
            <a:off x="5034116" y="2821858"/>
            <a:ext cx="2143432" cy="21434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0"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2000" b="1" dirty="0">
                <a:solidFill>
                  <a:schemeClr val="accent1"/>
                </a:solidFill>
              </a:rPr>
              <a:t>Aufklären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D5B3C944-7924-4E12-BC4A-B7AFD5A2D7B8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02" t="-21880" r="-8702" b="-21880"/>
          <a:stretch/>
        </p:blipFill>
        <p:spPr bwMode="gray">
          <a:xfrm>
            <a:off x="5010764" y="3532175"/>
            <a:ext cx="2190136" cy="3651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A075D13-96F5-4320-87C3-239471351CB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30898"/>
            <a:ext cx="10080000" cy="307777"/>
          </a:xfrm>
        </p:spPr>
        <p:txBody>
          <a:bodyPr vert="horz"/>
          <a:lstStyle/>
          <a:p>
            <a:r>
              <a:rPr lang="de-DE" dirty="0"/>
              <a:t>Der Ablauf der Beratung der Kunden durch JURA DIREKT in der Praxis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F6FE91-D9E2-46BE-B1FE-CA920F7EC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7</a:t>
            </a:fld>
            <a:endParaRPr lang="de-DE" noProof="0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2639330-3169-43D7-B24C-33BB3C3BD9D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611563" y="1412874"/>
            <a:ext cx="4968875" cy="4968875"/>
            <a:chOff x="2689994" y="2169000"/>
            <a:chExt cx="2880001" cy="28800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9F8F5CB9-EFD9-4EEF-BADD-BE07548DA26C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gray">
            <a:xfrm>
              <a:off x="2689994" y="2933960"/>
              <a:ext cx="612489" cy="1425666"/>
            </a:xfrm>
            <a:custGeom>
              <a:avLst/>
              <a:gdLst>
                <a:gd name="T0" fmla="*/ 125 w 125"/>
                <a:gd name="T1" fmla="*/ 243 h 290"/>
                <a:gd name="T2" fmla="*/ 110 w 125"/>
                <a:gd name="T3" fmla="*/ 61 h 290"/>
                <a:gd name="T4" fmla="*/ 89 w 125"/>
                <a:gd name="T5" fmla="*/ 0 h 290"/>
                <a:gd name="T6" fmla="*/ 28 w 125"/>
                <a:gd name="T7" fmla="*/ 12 h 290"/>
                <a:gd name="T8" fmla="*/ 0 w 125"/>
                <a:gd name="T9" fmla="*/ 137 h 290"/>
                <a:gd name="T10" fmla="*/ 43 w 125"/>
                <a:gd name="T11" fmla="*/ 290 h 290"/>
                <a:gd name="T12" fmla="*/ 63 w 125"/>
                <a:gd name="T13" fmla="*/ 230 h 290"/>
                <a:gd name="T14" fmla="*/ 125 w 125"/>
                <a:gd name="T15" fmla="*/ 24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290">
                  <a:moveTo>
                    <a:pt x="125" y="243"/>
                  </a:moveTo>
                  <a:cubicBezTo>
                    <a:pt x="92" y="190"/>
                    <a:pt x="85" y="122"/>
                    <a:pt x="110" y="6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0" y="50"/>
                    <a:pt x="0" y="92"/>
                    <a:pt x="0" y="137"/>
                  </a:cubicBezTo>
                  <a:cubicBezTo>
                    <a:pt x="0" y="193"/>
                    <a:pt x="16" y="245"/>
                    <a:pt x="43" y="290"/>
                  </a:cubicBezTo>
                  <a:cubicBezTo>
                    <a:pt x="63" y="230"/>
                    <a:pt x="63" y="230"/>
                    <a:pt x="63" y="230"/>
                  </a:cubicBezTo>
                  <a:lnTo>
                    <a:pt x="125" y="24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A5F3AA89-17E4-4B11-BF4D-2871C2442513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gray">
            <a:xfrm>
              <a:off x="4096112" y="2169000"/>
              <a:ext cx="1219765" cy="908308"/>
            </a:xfrm>
            <a:custGeom>
              <a:avLst/>
              <a:gdLst>
                <a:gd name="T0" fmla="*/ 0 w 248"/>
                <a:gd name="T1" fmla="*/ 95 h 185"/>
                <a:gd name="T2" fmla="*/ 106 w 248"/>
                <a:gd name="T3" fmla="*/ 121 h 185"/>
                <a:gd name="T4" fmla="*/ 164 w 248"/>
                <a:gd name="T5" fmla="*/ 172 h 185"/>
                <a:gd name="T6" fmla="*/ 228 w 248"/>
                <a:gd name="T7" fmla="*/ 185 h 185"/>
                <a:gd name="T8" fmla="*/ 248 w 248"/>
                <a:gd name="T9" fmla="*/ 126 h 185"/>
                <a:gd name="T10" fmla="*/ 7 w 248"/>
                <a:gd name="T11" fmla="*/ 0 h 185"/>
                <a:gd name="T12" fmla="*/ 0 w 248"/>
                <a:gd name="T13" fmla="*/ 1 h 185"/>
                <a:gd name="T14" fmla="*/ 41 w 248"/>
                <a:gd name="T15" fmla="*/ 48 h 185"/>
                <a:gd name="T16" fmla="*/ 0 w 248"/>
                <a:gd name="T17" fmla="*/ 9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85">
                  <a:moveTo>
                    <a:pt x="0" y="95"/>
                  </a:moveTo>
                  <a:cubicBezTo>
                    <a:pt x="36" y="94"/>
                    <a:pt x="73" y="102"/>
                    <a:pt x="106" y="121"/>
                  </a:cubicBezTo>
                  <a:cubicBezTo>
                    <a:pt x="130" y="135"/>
                    <a:pt x="149" y="152"/>
                    <a:pt x="164" y="172"/>
                  </a:cubicBezTo>
                  <a:cubicBezTo>
                    <a:pt x="228" y="185"/>
                    <a:pt x="228" y="185"/>
                    <a:pt x="228" y="185"/>
                  </a:cubicBezTo>
                  <a:cubicBezTo>
                    <a:pt x="248" y="126"/>
                    <a:pt x="248" y="126"/>
                    <a:pt x="248" y="126"/>
                  </a:cubicBezTo>
                  <a:cubicBezTo>
                    <a:pt x="195" y="50"/>
                    <a:pt x="107" y="0"/>
                    <a:pt x="7" y="0"/>
                  </a:cubicBezTo>
                  <a:cubicBezTo>
                    <a:pt x="5" y="0"/>
                    <a:pt x="2" y="1"/>
                    <a:pt x="0" y="1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2FA41D87-16FE-4B09-8AD2-A375E7D77F07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gray">
            <a:xfrm>
              <a:off x="2944112" y="4144602"/>
              <a:ext cx="1224978" cy="904398"/>
            </a:xfrm>
            <a:custGeom>
              <a:avLst/>
              <a:gdLst>
                <a:gd name="T0" fmla="*/ 249 w 249"/>
                <a:gd name="T1" fmla="*/ 90 h 184"/>
                <a:gd name="T2" fmla="*/ 142 w 249"/>
                <a:gd name="T3" fmla="*/ 63 h 184"/>
                <a:gd name="T4" fmla="*/ 84 w 249"/>
                <a:gd name="T5" fmla="*/ 12 h 184"/>
                <a:gd name="T6" fmla="*/ 20 w 249"/>
                <a:gd name="T7" fmla="*/ 0 h 184"/>
                <a:gd name="T8" fmla="*/ 0 w 249"/>
                <a:gd name="T9" fmla="*/ 58 h 184"/>
                <a:gd name="T10" fmla="*/ 241 w 249"/>
                <a:gd name="T11" fmla="*/ 184 h 184"/>
                <a:gd name="T12" fmla="*/ 248 w 249"/>
                <a:gd name="T13" fmla="*/ 184 h 184"/>
                <a:gd name="T14" fmla="*/ 207 w 249"/>
                <a:gd name="T15" fmla="*/ 137 h 184"/>
                <a:gd name="T16" fmla="*/ 249 w 249"/>
                <a:gd name="T17" fmla="*/ 9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84">
                  <a:moveTo>
                    <a:pt x="249" y="90"/>
                  </a:moveTo>
                  <a:cubicBezTo>
                    <a:pt x="213" y="91"/>
                    <a:pt x="176" y="83"/>
                    <a:pt x="142" y="63"/>
                  </a:cubicBezTo>
                  <a:cubicBezTo>
                    <a:pt x="119" y="50"/>
                    <a:pt x="99" y="32"/>
                    <a:pt x="84" y="1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53" y="134"/>
                    <a:pt x="141" y="184"/>
                    <a:pt x="241" y="184"/>
                  </a:cubicBezTo>
                  <a:cubicBezTo>
                    <a:pt x="243" y="184"/>
                    <a:pt x="246" y="184"/>
                    <a:pt x="248" y="184"/>
                  </a:cubicBezTo>
                  <a:cubicBezTo>
                    <a:pt x="207" y="137"/>
                    <a:pt x="207" y="137"/>
                    <a:pt x="207" y="137"/>
                  </a:cubicBezTo>
                  <a:lnTo>
                    <a:pt x="249" y="90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E67DB579-73F1-4DE3-AE84-0926613AF05D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gray">
            <a:xfrm>
              <a:off x="4957506" y="2858376"/>
              <a:ext cx="612489" cy="1428272"/>
            </a:xfrm>
            <a:custGeom>
              <a:avLst/>
              <a:gdLst>
                <a:gd name="T0" fmla="*/ 0 w 125"/>
                <a:gd name="T1" fmla="*/ 48 h 291"/>
                <a:gd name="T2" fmla="*/ 15 w 125"/>
                <a:gd name="T3" fmla="*/ 229 h 291"/>
                <a:gd name="T4" fmla="*/ 36 w 125"/>
                <a:gd name="T5" fmla="*/ 291 h 291"/>
                <a:gd name="T6" fmla="*/ 97 w 125"/>
                <a:gd name="T7" fmla="*/ 279 h 291"/>
                <a:gd name="T8" fmla="*/ 125 w 125"/>
                <a:gd name="T9" fmla="*/ 153 h 291"/>
                <a:gd name="T10" fmla="*/ 82 w 125"/>
                <a:gd name="T11" fmla="*/ 0 h 291"/>
                <a:gd name="T12" fmla="*/ 61 w 125"/>
                <a:gd name="T13" fmla="*/ 60 h 291"/>
                <a:gd name="T14" fmla="*/ 0 w 125"/>
                <a:gd name="T15" fmla="*/ 4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291">
                  <a:moveTo>
                    <a:pt x="0" y="48"/>
                  </a:moveTo>
                  <a:cubicBezTo>
                    <a:pt x="34" y="101"/>
                    <a:pt x="41" y="169"/>
                    <a:pt x="15" y="229"/>
                  </a:cubicBezTo>
                  <a:cubicBezTo>
                    <a:pt x="36" y="291"/>
                    <a:pt x="36" y="291"/>
                    <a:pt x="36" y="291"/>
                  </a:cubicBezTo>
                  <a:cubicBezTo>
                    <a:pt x="97" y="279"/>
                    <a:pt x="97" y="279"/>
                    <a:pt x="97" y="279"/>
                  </a:cubicBezTo>
                  <a:cubicBezTo>
                    <a:pt x="115" y="241"/>
                    <a:pt x="125" y="198"/>
                    <a:pt x="125" y="153"/>
                  </a:cubicBezTo>
                  <a:cubicBezTo>
                    <a:pt x="125" y="97"/>
                    <a:pt x="109" y="45"/>
                    <a:pt x="82" y="0"/>
                  </a:cubicBezTo>
                  <a:cubicBezTo>
                    <a:pt x="61" y="60"/>
                    <a:pt x="61" y="60"/>
                    <a:pt x="61" y="60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A8CFD9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1EB28FF6-58BE-4312-987C-8C435C0000E8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gray">
            <a:xfrm>
              <a:off x="4045289" y="4065110"/>
              <a:ext cx="1347476" cy="977376"/>
            </a:xfrm>
            <a:custGeom>
              <a:avLst/>
              <a:gdLst>
                <a:gd name="T0" fmla="*/ 192 w 274"/>
                <a:gd name="T1" fmla="*/ 0 h 199"/>
                <a:gd name="T2" fmla="*/ 189 w 274"/>
                <a:gd name="T3" fmla="*/ 6 h 199"/>
                <a:gd name="T4" fmla="*/ 44 w 274"/>
                <a:gd name="T5" fmla="*/ 104 h 199"/>
                <a:gd name="T6" fmla="*/ 0 w 274"/>
                <a:gd name="T7" fmla="*/ 153 h 199"/>
                <a:gd name="T8" fmla="*/ 41 w 274"/>
                <a:gd name="T9" fmla="*/ 199 h 199"/>
                <a:gd name="T10" fmla="*/ 274 w 274"/>
                <a:gd name="T11" fmla="*/ 48 h 199"/>
                <a:gd name="T12" fmla="*/ 213 w 274"/>
                <a:gd name="T13" fmla="*/ 60 h 199"/>
                <a:gd name="T14" fmla="*/ 192 w 274"/>
                <a:gd name="T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4" h="199">
                  <a:moveTo>
                    <a:pt x="192" y="0"/>
                  </a:moveTo>
                  <a:cubicBezTo>
                    <a:pt x="191" y="2"/>
                    <a:pt x="190" y="4"/>
                    <a:pt x="189" y="6"/>
                  </a:cubicBezTo>
                  <a:cubicBezTo>
                    <a:pt x="157" y="62"/>
                    <a:pt x="102" y="96"/>
                    <a:pt x="44" y="10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1" y="199"/>
                    <a:pt x="41" y="199"/>
                    <a:pt x="41" y="199"/>
                  </a:cubicBezTo>
                  <a:cubicBezTo>
                    <a:pt x="142" y="191"/>
                    <a:pt x="228" y="132"/>
                    <a:pt x="274" y="48"/>
                  </a:cubicBezTo>
                  <a:cubicBezTo>
                    <a:pt x="213" y="60"/>
                    <a:pt x="213" y="60"/>
                    <a:pt x="213" y="60"/>
                  </a:cubicBezTo>
                  <a:lnTo>
                    <a:pt x="192" y="0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2EEA3F6A-E7F0-42A8-A63A-6D8274EBA339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gray">
            <a:xfrm>
              <a:off x="2867225" y="2175516"/>
              <a:ext cx="1347476" cy="977376"/>
            </a:xfrm>
            <a:custGeom>
              <a:avLst/>
              <a:gdLst>
                <a:gd name="T0" fmla="*/ 82 w 274"/>
                <a:gd name="T1" fmla="*/ 199 h 199"/>
                <a:gd name="T2" fmla="*/ 85 w 274"/>
                <a:gd name="T3" fmla="*/ 193 h 199"/>
                <a:gd name="T4" fmla="*/ 231 w 274"/>
                <a:gd name="T5" fmla="*/ 96 h 199"/>
                <a:gd name="T6" fmla="*/ 274 w 274"/>
                <a:gd name="T7" fmla="*/ 47 h 199"/>
                <a:gd name="T8" fmla="*/ 233 w 274"/>
                <a:gd name="T9" fmla="*/ 0 h 199"/>
                <a:gd name="T10" fmla="*/ 0 w 274"/>
                <a:gd name="T11" fmla="*/ 152 h 199"/>
                <a:gd name="T12" fmla="*/ 62 w 274"/>
                <a:gd name="T13" fmla="*/ 139 h 199"/>
                <a:gd name="T14" fmla="*/ 82 w 274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4" h="199">
                  <a:moveTo>
                    <a:pt x="82" y="199"/>
                  </a:moveTo>
                  <a:cubicBezTo>
                    <a:pt x="83" y="197"/>
                    <a:pt x="84" y="195"/>
                    <a:pt x="85" y="193"/>
                  </a:cubicBezTo>
                  <a:cubicBezTo>
                    <a:pt x="117" y="138"/>
                    <a:pt x="172" y="103"/>
                    <a:pt x="231" y="96"/>
                  </a:cubicBezTo>
                  <a:cubicBezTo>
                    <a:pt x="274" y="47"/>
                    <a:pt x="274" y="47"/>
                    <a:pt x="274" y="47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33" y="9"/>
                    <a:pt x="46" y="68"/>
                    <a:pt x="0" y="152"/>
                  </a:cubicBezTo>
                  <a:cubicBezTo>
                    <a:pt x="62" y="139"/>
                    <a:pt x="62" y="139"/>
                    <a:pt x="62" y="139"/>
                  </a:cubicBezTo>
                  <a:lnTo>
                    <a:pt x="82" y="199"/>
                  </a:lnTo>
                  <a:close/>
                </a:path>
              </a:pathLst>
            </a:custGeom>
            <a:solidFill>
              <a:schemeClr val="tx2"/>
            </a:soli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/>
            </a:p>
          </p:txBody>
        </p:sp>
      </p:grp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880339E7-812B-4CC0-8F4D-B85F9070F91E}"/>
              </a:ext>
            </a:extLst>
          </p:cNvPr>
          <p:cNvSpPr/>
          <p:nvPr/>
        </p:nvSpPr>
        <p:spPr bwMode="gray">
          <a:xfrm>
            <a:off x="7212124" y="1412875"/>
            <a:ext cx="4617926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3133D2FF-6DFA-4E26-B664-4B2CC31C8E98}"/>
              </a:ext>
            </a:extLst>
          </p:cNvPr>
          <p:cNvSpPr/>
          <p:nvPr/>
        </p:nvSpPr>
        <p:spPr bwMode="gray">
          <a:xfrm flipH="1">
            <a:off x="368110" y="1412875"/>
            <a:ext cx="4617926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24D3E090-267D-4D42-803D-133ED9FC7E40}"/>
              </a:ext>
            </a:extLst>
          </p:cNvPr>
          <p:cNvCxnSpPr>
            <a:cxnSpLocks/>
          </p:cNvCxnSpPr>
          <p:nvPr/>
        </p:nvCxnSpPr>
        <p:spPr bwMode="gray">
          <a:xfrm flipV="1">
            <a:off x="4986036" y="1700808"/>
            <a:ext cx="0" cy="2880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>
            <a:extLst>
              <a:ext uri="{FF2B5EF4-FFF2-40B4-BE49-F238E27FC236}">
                <a16:creationId xmlns:a16="http://schemas.microsoft.com/office/drawing/2014/main" id="{72995A7B-FB26-497D-B53D-CFFAE4697FD5}"/>
              </a:ext>
            </a:extLst>
          </p:cNvPr>
          <p:cNvSpPr/>
          <p:nvPr/>
        </p:nvSpPr>
        <p:spPr bwMode="gray">
          <a:xfrm>
            <a:off x="4796898" y="1934834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1" name="Freihandform: Form 40">
            <a:extLst>
              <a:ext uri="{FF2B5EF4-FFF2-40B4-BE49-F238E27FC236}">
                <a16:creationId xmlns:a16="http://schemas.microsoft.com/office/drawing/2014/main" id="{BDEECD5F-734F-4853-B7DB-78E3B5FC119F}"/>
              </a:ext>
            </a:extLst>
          </p:cNvPr>
          <p:cNvSpPr/>
          <p:nvPr/>
        </p:nvSpPr>
        <p:spPr bwMode="gray">
          <a:xfrm>
            <a:off x="8184232" y="3276898"/>
            <a:ext cx="3645818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6B469064-D25C-4A03-9AF7-2F010908F53D}"/>
              </a:ext>
            </a:extLst>
          </p:cNvPr>
          <p:cNvSpPr/>
          <p:nvPr/>
        </p:nvSpPr>
        <p:spPr bwMode="gray">
          <a:xfrm flipH="1">
            <a:off x="371475" y="3276898"/>
            <a:ext cx="3645818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7685088C-717C-4C12-8214-E7C7EC434F52}"/>
              </a:ext>
            </a:extLst>
          </p:cNvPr>
          <p:cNvSpPr/>
          <p:nvPr/>
        </p:nvSpPr>
        <p:spPr bwMode="gray">
          <a:xfrm flipH="1">
            <a:off x="3683731" y="3276898"/>
            <a:ext cx="333561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A160F53D-4B50-4EA9-B81A-2FD405AA8FF6}"/>
              </a:ext>
            </a:extLst>
          </p:cNvPr>
          <p:cNvSpPr/>
          <p:nvPr/>
        </p:nvSpPr>
        <p:spPr bwMode="gray">
          <a:xfrm>
            <a:off x="3827748" y="368102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3E00FC2-8C21-435A-AC97-1C96CD7E8648}"/>
              </a:ext>
            </a:extLst>
          </p:cNvPr>
          <p:cNvSpPr/>
          <p:nvPr/>
        </p:nvSpPr>
        <p:spPr bwMode="gray">
          <a:xfrm>
            <a:off x="7983252" y="368102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5A7E877D-76B8-40E9-9580-B7F1894274F1}"/>
              </a:ext>
            </a:extLst>
          </p:cNvPr>
          <p:cNvSpPr/>
          <p:nvPr/>
        </p:nvSpPr>
        <p:spPr bwMode="gray">
          <a:xfrm>
            <a:off x="7014102" y="1934834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4" name="Freihandform: Form 43">
            <a:extLst>
              <a:ext uri="{FF2B5EF4-FFF2-40B4-BE49-F238E27FC236}">
                <a16:creationId xmlns:a16="http://schemas.microsoft.com/office/drawing/2014/main" id="{665DC66C-51B3-4E97-BAC4-3952E77ACB87}"/>
              </a:ext>
            </a:extLst>
          </p:cNvPr>
          <p:cNvSpPr/>
          <p:nvPr/>
        </p:nvSpPr>
        <p:spPr bwMode="gray">
          <a:xfrm>
            <a:off x="7212124" y="5013176"/>
            <a:ext cx="4617926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7323C89C-6F61-43C4-B3DD-20DB00AB9428}"/>
              </a:ext>
            </a:extLst>
          </p:cNvPr>
          <p:cNvSpPr/>
          <p:nvPr/>
        </p:nvSpPr>
        <p:spPr bwMode="gray">
          <a:xfrm flipH="1">
            <a:off x="371475" y="5013176"/>
            <a:ext cx="4617926" cy="575965"/>
          </a:xfrm>
          <a:custGeom>
            <a:avLst/>
            <a:gdLst>
              <a:gd name="connsiteX0" fmla="*/ 0 w 4410075"/>
              <a:gd name="connsiteY0" fmla="*/ 857250 h 857250"/>
              <a:gd name="connsiteX1" fmla="*/ 0 w 4410075"/>
              <a:gd name="connsiteY1" fmla="*/ 0 h 857250"/>
              <a:gd name="connsiteX2" fmla="*/ 4410075 w 4410075"/>
              <a:gd name="connsiteY2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0075" h="857250">
                <a:moveTo>
                  <a:pt x="0" y="857250"/>
                </a:moveTo>
                <a:lnTo>
                  <a:pt x="0" y="0"/>
                </a:lnTo>
                <a:lnTo>
                  <a:pt x="4410075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CADD2120-2BA2-41CC-BF84-EC1FD90277DD}"/>
              </a:ext>
            </a:extLst>
          </p:cNvPr>
          <p:cNvSpPr/>
          <p:nvPr/>
        </p:nvSpPr>
        <p:spPr bwMode="gray">
          <a:xfrm>
            <a:off x="7014102" y="548122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27794B03-D98B-4183-AB51-9F667129B73A}"/>
              </a:ext>
            </a:extLst>
          </p:cNvPr>
          <p:cNvSpPr/>
          <p:nvPr/>
        </p:nvSpPr>
        <p:spPr bwMode="gray">
          <a:xfrm>
            <a:off x="4796898" y="548122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412FB03-3DB9-4B4E-82F6-F79A845E8E70}"/>
              </a:ext>
            </a:extLst>
          </p:cNvPr>
          <p:cNvSpPr txBox="1"/>
          <p:nvPr/>
        </p:nvSpPr>
        <p:spPr bwMode="gray">
          <a:xfrm>
            <a:off x="7464152" y="1412875"/>
            <a:ext cx="4356373" cy="1740270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lang="de-DE" sz="1600" b="1" dirty="0" smtClean="0">
                <a:solidFill>
                  <a:schemeClr val="accent1"/>
                </a:solidFill>
              </a:rPr>
              <a:t>Vertriebspartner</a:t>
            </a: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gibt Info an JURA DIREKT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via FS Seite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Kontaktdaten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Wann ist der Kunde </a:t>
            </a:r>
            <a:br>
              <a:rPr lang="de-DE" sz="1400" dirty="0"/>
            </a:br>
            <a:r>
              <a:rPr lang="de-DE" sz="1400" dirty="0"/>
              <a:t>am besten erreichbar. 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Personenanzahl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19E29BA6-6E3E-4E1D-8BE3-1C1EFA6AB316}"/>
              </a:ext>
            </a:extLst>
          </p:cNvPr>
          <p:cNvSpPr txBox="1"/>
          <p:nvPr/>
        </p:nvSpPr>
        <p:spPr bwMode="gray">
          <a:xfrm>
            <a:off x="8616280" y="3276898"/>
            <a:ext cx="3204245" cy="1632549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Info an Kunden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JURA DIREKT ruft an zur Terminabsprache für den Fertigstellungstermin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Kunde sollte wenn möglich sich schon einen Fertigstellungstermin überlegen.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517E748E-C7A3-4D26-A026-DA57A95D1ED1}"/>
              </a:ext>
            </a:extLst>
          </p:cNvPr>
          <p:cNvSpPr txBox="1"/>
          <p:nvPr/>
        </p:nvSpPr>
        <p:spPr bwMode="gray">
          <a:xfrm>
            <a:off x="8256240" y="5013176"/>
            <a:ext cx="3564285" cy="1155495"/>
          </a:xfrm>
          <a:prstGeom prst="rect">
            <a:avLst/>
          </a:prstGeom>
          <a:noFill/>
        </p:spPr>
        <p:txBody>
          <a:bodyPr wrap="square" tIns="108000" rIns="0">
            <a:spAutoFit/>
          </a:bodyPr>
          <a:lstStyle/>
          <a:p>
            <a:pPr lvl="0" algn="r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Kunde erledigt selbst oder mit Partner seine Hausaufgabe</a:t>
            </a:r>
          </a:p>
          <a:p>
            <a:pPr lvl="0" algn="r">
              <a:spcBef>
                <a:spcPts val="600"/>
              </a:spcBef>
            </a:pPr>
            <a:r>
              <a:rPr lang="de-DE" sz="1400" dirty="0"/>
              <a:t>20-30 Min Vorbereitung auf den Datenerfassungstermin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CF1C93D-2529-4FD1-A51E-17A2926A781C}"/>
              </a:ext>
            </a:extLst>
          </p:cNvPr>
          <p:cNvSpPr txBox="1"/>
          <p:nvPr/>
        </p:nvSpPr>
        <p:spPr bwMode="gray">
          <a:xfrm>
            <a:off x="371475" y="5013176"/>
            <a:ext cx="3564285" cy="1232439"/>
          </a:xfrm>
          <a:prstGeom prst="rect">
            <a:avLst/>
          </a:prstGeom>
          <a:noFill/>
        </p:spPr>
        <p:txBody>
          <a:bodyPr wrap="square" lIns="0" tIns="108000" rIns="0">
            <a:spAutoFit/>
          </a:bodyPr>
          <a:lstStyle/>
          <a:p>
            <a:pPr lvl="0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Datenerfassung über die Software. Telefonisch und online </a:t>
            </a:r>
          </a:p>
          <a:p>
            <a:pPr lvl="0">
              <a:spcBef>
                <a:spcPts val="600"/>
              </a:spcBef>
            </a:pPr>
            <a:r>
              <a:rPr lang="de-DE" sz="1400" dirty="0"/>
              <a:t>Fertigstellen der Analyse Dauer ca. 45 min</a:t>
            </a:r>
          </a:p>
          <a:p>
            <a:pPr lvl="0">
              <a:spcBef>
                <a:spcPts val="600"/>
              </a:spcBef>
            </a:pPr>
            <a:r>
              <a:rPr lang="de-DE" sz="1400" dirty="0"/>
              <a:t>Zustimmung zum Auftrag sowie Preisstellung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1201890D-8509-4A62-9B1B-C474B324514B}"/>
              </a:ext>
            </a:extLst>
          </p:cNvPr>
          <p:cNvSpPr txBox="1"/>
          <p:nvPr/>
        </p:nvSpPr>
        <p:spPr bwMode="gray">
          <a:xfrm>
            <a:off x="371475" y="3276898"/>
            <a:ext cx="3276253" cy="647664"/>
          </a:xfrm>
          <a:prstGeom prst="rect">
            <a:avLst/>
          </a:prstGeom>
          <a:noFill/>
        </p:spPr>
        <p:txBody>
          <a:bodyPr wrap="square" lIns="0" tIns="108000" rIns="0">
            <a:spAutoFit/>
          </a:bodyPr>
          <a:lstStyle/>
          <a:p>
            <a:pPr lvl="0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Rechtsanwälte fertigen individuelle Rechtsdokumente.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F39F7679-9B4A-4B08-B0EE-AC9D1D2FACD7}"/>
              </a:ext>
            </a:extLst>
          </p:cNvPr>
          <p:cNvSpPr txBox="1"/>
          <p:nvPr/>
        </p:nvSpPr>
        <p:spPr bwMode="gray">
          <a:xfrm>
            <a:off x="371475" y="1412875"/>
            <a:ext cx="3636293" cy="1140106"/>
          </a:xfrm>
          <a:prstGeom prst="rect">
            <a:avLst/>
          </a:prstGeom>
          <a:noFill/>
        </p:spPr>
        <p:txBody>
          <a:bodyPr wrap="square" lIns="0" tIns="108000" rIns="0">
            <a:spAutoFit/>
          </a:bodyPr>
          <a:lstStyle/>
          <a:p>
            <a:pPr lvl="0"/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Versand an Kunden nach 8 Tagen inkl. Rechnung und Zugang zum persönlichen Kundenportal 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(mein JURA DIREKT)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F9780A69-FB20-4F96-BBF0-FC869266CDAC}"/>
              </a:ext>
            </a:extLst>
          </p:cNvPr>
          <p:cNvSpPr/>
          <p:nvPr/>
        </p:nvSpPr>
        <p:spPr bwMode="gray">
          <a:xfrm>
            <a:off x="767407" y="4401108"/>
            <a:ext cx="2602447" cy="432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de-DE" sz="1600" b="1" dirty="0">
                <a:solidFill>
                  <a:schemeClr val="accent1"/>
                </a:solidFill>
              </a:rPr>
              <a:t>Info </a:t>
            </a:r>
            <a:r>
              <a:rPr lang="de-DE" sz="1600" b="1" dirty="0" smtClean="0">
                <a:solidFill>
                  <a:schemeClr val="accent1"/>
                </a:solidFill>
              </a:rPr>
              <a:t>an Vertriebspartner*</a:t>
            </a:r>
            <a:endParaRPr lang="de-DE" sz="1600" b="1" dirty="0">
              <a:solidFill>
                <a:schemeClr val="accent1"/>
              </a:solidFill>
            </a:endParaRPr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04F56EA8-12DF-499F-B61C-B77A37AFDCF5}"/>
              </a:ext>
            </a:extLst>
          </p:cNvPr>
          <p:cNvGrpSpPr/>
          <p:nvPr/>
        </p:nvGrpSpPr>
        <p:grpSpPr bwMode="gray">
          <a:xfrm>
            <a:off x="1311268" y="4905164"/>
            <a:ext cx="352440" cy="193075"/>
            <a:chOff x="1649505" y="4905164"/>
            <a:chExt cx="352440" cy="193075"/>
          </a:xfrm>
        </p:grpSpPr>
        <p:sp>
          <p:nvSpPr>
            <p:cNvPr id="56" name="LINE ICON - arrow 77">
              <a:extLst>
                <a:ext uri="{FF2B5EF4-FFF2-40B4-BE49-F238E27FC236}">
                  <a16:creationId xmlns:a16="http://schemas.microsoft.com/office/drawing/2014/main" id="{8E5E3BAE-45A5-450A-B6AF-420341BE26ED}"/>
                </a:ext>
              </a:extLst>
            </p:cNvPr>
            <p:cNvSpPr>
              <a:spLocks noChangeAspect="1"/>
            </p:cNvSpPr>
            <p:nvPr/>
          </p:nvSpPr>
          <p:spPr bwMode="gray">
            <a:xfrm rot="10800000">
              <a:off x="1649506" y="4905164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bg1"/>
            </a:solidFill>
            <a:ln w="539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55" name="LINE ICON - arrow 77">
              <a:extLst>
                <a:ext uri="{FF2B5EF4-FFF2-40B4-BE49-F238E27FC236}">
                  <a16:creationId xmlns:a16="http://schemas.microsoft.com/office/drawing/2014/main" id="{C457BB86-572D-4930-8B47-F861FCB56911}"/>
                </a:ext>
              </a:extLst>
            </p:cNvPr>
            <p:cNvSpPr>
              <a:spLocks noChangeAspect="1"/>
            </p:cNvSpPr>
            <p:nvPr/>
          </p:nvSpPr>
          <p:spPr bwMode="gray">
            <a:xfrm rot="10800000">
              <a:off x="1649505" y="4905164"/>
              <a:ext cx="352439" cy="193075"/>
            </a:xfrm>
            <a:custGeom>
              <a:avLst/>
              <a:gdLst>
                <a:gd name="T0" fmla="*/ 231 w 463"/>
                <a:gd name="T1" fmla="*/ 249 h 249"/>
                <a:gd name="T2" fmla="*/ 0 w 463"/>
                <a:gd name="T3" fmla="*/ 29 h 249"/>
                <a:gd name="T4" fmla="*/ 28 w 463"/>
                <a:gd name="T5" fmla="*/ 0 h 249"/>
                <a:gd name="T6" fmla="*/ 231 w 463"/>
                <a:gd name="T7" fmla="*/ 197 h 249"/>
                <a:gd name="T8" fmla="*/ 435 w 463"/>
                <a:gd name="T9" fmla="*/ 0 h 249"/>
                <a:gd name="T10" fmla="*/ 463 w 463"/>
                <a:gd name="T11" fmla="*/ 29 h 249"/>
                <a:gd name="T12" fmla="*/ 231 w 463"/>
                <a:gd name="T13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3" h="249">
                  <a:moveTo>
                    <a:pt x="231" y="249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231" y="197"/>
                  </a:lnTo>
                  <a:lnTo>
                    <a:pt x="435" y="0"/>
                  </a:lnTo>
                  <a:lnTo>
                    <a:pt x="463" y="29"/>
                  </a:lnTo>
                  <a:lnTo>
                    <a:pt x="231" y="2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F705E593-52CA-4223-AA3C-2222D49516E2}"/>
              </a:ext>
            </a:extLst>
          </p:cNvPr>
          <p:cNvSpPr/>
          <p:nvPr/>
        </p:nvSpPr>
        <p:spPr>
          <a:xfrm>
            <a:off x="1451484" y="4997875"/>
            <a:ext cx="73642" cy="68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>
              <a:spcBef>
                <a:spcPts val="600"/>
              </a:spcBef>
              <a:buClr>
                <a:schemeClr val="accent1"/>
              </a:buClr>
            </a:pP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1AA9B156-4390-43EA-A9C2-F63E8A8F6B8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370800" y="6243251"/>
            <a:ext cx="11448000" cy="138499"/>
          </a:xfrm>
        </p:spPr>
        <p:txBody>
          <a:bodyPr/>
          <a:lstStyle/>
          <a:p>
            <a:r>
              <a:rPr lang="de-DE" dirty="0"/>
              <a:t>* </a:t>
            </a:r>
            <a:r>
              <a:rPr lang="de-DE" dirty="0" smtClean="0"/>
              <a:t>Vertriebspartner</a:t>
            </a:r>
            <a:r>
              <a:rPr lang="de-DE" dirty="0" smtClean="0"/>
              <a:t> </a:t>
            </a:r>
            <a:r>
              <a:rPr lang="de-DE" dirty="0"/>
              <a:t>erhält Feedback zu Beratungswünschen des Kunden unter Wahrung des Datenschutzes</a:t>
            </a:r>
          </a:p>
        </p:txBody>
      </p:sp>
    </p:spTree>
    <p:extLst>
      <p:ext uri="{BB962C8B-B14F-4D97-AF65-F5344CB8AC3E}">
        <p14:creationId xmlns:p14="http://schemas.microsoft.com/office/powerpoint/2010/main" val="160215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A0813822-324F-4FAF-9115-67D9515265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34813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think-cell Folie" r:id="rId5" imgW="344" imgH="345" progId="TCLayout.ActiveDocument.1">
                  <p:embed/>
                </p:oleObj>
              </mc:Choice>
              <mc:Fallback>
                <p:oleObj name="think-cell Folie" r:id="rId5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3AF76114-9ABD-433F-B1A2-8407EBC46563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Tippgebervergütung für den </a:t>
            </a:r>
            <a:r>
              <a:rPr lang="de-DE" dirty="0" smtClean="0"/>
              <a:t>Vertriebspartner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2274BC0-018F-49EA-849A-79ACF71D2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 dirty="0"/>
              <a:t> </a:t>
            </a:r>
            <a:fld id="{2B4F42BA-C6E3-4D5B-99FA-36163155CEA7}" type="slidenum">
              <a:rPr lang="de-DE" smtClean="0"/>
              <a:pPr/>
              <a:t>8</a:t>
            </a:fld>
            <a:endParaRPr lang="de-DE" noProof="0" dirty="0"/>
          </a:p>
        </p:txBody>
      </p:sp>
      <p:sp>
        <p:nvSpPr>
          <p:cNvPr id="8" name="Freihandform 75">
            <a:extLst>
              <a:ext uri="{FF2B5EF4-FFF2-40B4-BE49-F238E27FC236}">
                <a16:creationId xmlns:a16="http://schemas.microsoft.com/office/drawing/2014/main" id="{C41DBE6A-DC1F-4D93-A5AF-23E7DBFEBF9C}"/>
              </a:ext>
            </a:extLst>
          </p:cNvPr>
          <p:cNvSpPr/>
          <p:nvPr/>
        </p:nvSpPr>
        <p:spPr bwMode="gray">
          <a:xfrm>
            <a:off x="371426" y="2063928"/>
            <a:ext cx="825393" cy="825393"/>
          </a:xfrm>
          <a:custGeom>
            <a:avLst/>
            <a:gdLst>
              <a:gd name="connsiteX0" fmla="*/ 230448 w 825386"/>
              <a:gd name="connsiteY0" fmla="*/ 0 h 825386"/>
              <a:gd name="connsiteX1" fmla="*/ 575952 w 825386"/>
              <a:gd name="connsiteY1" fmla="*/ 0 h 825386"/>
              <a:gd name="connsiteX2" fmla="*/ 594938 w 825386"/>
              <a:gd name="connsiteY2" fmla="*/ 0 h 825386"/>
              <a:gd name="connsiteX3" fmla="*/ 825385 w 825386"/>
              <a:gd name="connsiteY3" fmla="*/ 0 h 825386"/>
              <a:gd name="connsiteX4" fmla="*/ 825385 w 825386"/>
              <a:gd name="connsiteY4" fmla="*/ 230438 h 825386"/>
              <a:gd name="connsiteX5" fmla="*/ 825386 w 825386"/>
              <a:gd name="connsiteY5" fmla="*/ 230448 h 825386"/>
              <a:gd name="connsiteX6" fmla="*/ 825386 w 825386"/>
              <a:gd name="connsiteY6" fmla="*/ 594938 h 825386"/>
              <a:gd name="connsiteX7" fmla="*/ 825385 w 825386"/>
              <a:gd name="connsiteY7" fmla="*/ 594948 h 825386"/>
              <a:gd name="connsiteX8" fmla="*/ 825385 w 825386"/>
              <a:gd name="connsiteY8" fmla="*/ 825386 h 825386"/>
              <a:gd name="connsiteX9" fmla="*/ 594938 w 825386"/>
              <a:gd name="connsiteY9" fmla="*/ 825386 h 825386"/>
              <a:gd name="connsiteX10" fmla="*/ 575952 w 825386"/>
              <a:gd name="connsiteY10" fmla="*/ 825386 h 825386"/>
              <a:gd name="connsiteX11" fmla="*/ 230448 w 825386"/>
              <a:gd name="connsiteY11" fmla="*/ 825386 h 825386"/>
              <a:gd name="connsiteX12" fmla="*/ 0 w 825386"/>
              <a:gd name="connsiteY12" fmla="*/ 594938 h 825386"/>
              <a:gd name="connsiteX13" fmla="*/ 0 w 825386"/>
              <a:gd name="connsiteY13" fmla="*/ 230448 h 825386"/>
              <a:gd name="connsiteX14" fmla="*/ 230448 w 825386"/>
              <a:gd name="connsiteY14" fmla="*/ 0 h 825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25386" h="825386">
                <a:moveTo>
                  <a:pt x="230448" y="0"/>
                </a:moveTo>
                <a:lnTo>
                  <a:pt x="575952" y="0"/>
                </a:lnTo>
                <a:lnTo>
                  <a:pt x="594938" y="0"/>
                </a:lnTo>
                <a:lnTo>
                  <a:pt x="825385" y="0"/>
                </a:lnTo>
                <a:lnTo>
                  <a:pt x="825385" y="230438"/>
                </a:lnTo>
                <a:lnTo>
                  <a:pt x="825386" y="230448"/>
                </a:lnTo>
                <a:lnTo>
                  <a:pt x="825386" y="594938"/>
                </a:lnTo>
                <a:lnTo>
                  <a:pt x="825385" y="594948"/>
                </a:lnTo>
                <a:lnTo>
                  <a:pt x="825385" y="825386"/>
                </a:lnTo>
                <a:lnTo>
                  <a:pt x="594938" y="825386"/>
                </a:lnTo>
                <a:lnTo>
                  <a:pt x="575952" y="825386"/>
                </a:lnTo>
                <a:lnTo>
                  <a:pt x="230448" y="825386"/>
                </a:lnTo>
                <a:cubicBezTo>
                  <a:pt x="103175" y="825386"/>
                  <a:pt x="0" y="722211"/>
                  <a:pt x="0" y="594938"/>
                </a:cubicBezTo>
                <a:lnTo>
                  <a:pt x="0" y="230448"/>
                </a:lnTo>
                <a:cubicBezTo>
                  <a:pt x="0" y="103175"/>
                  <a:pt x="103175" y="0"/>
                  <a:pt x="2304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defTabSz="914309">
              <a:spcBef>
                <a:spcPts val="600"/>
              </a:spcBef>
              <a:buClr>
                <a:srgbClr val="00718F"/>
              </a:buClr>
              <a:defRPr/>
            </a:pP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9" name="Eine Ecke des Rechtecks abrunden 13">
            <a:extLst>
              <a:ext uri="{FF2B5EF4-FFF2-40B4-BE49-F238E27FC236}">
                <a16:creationId xmlns:a16="http://schemas.microsoft.com/office/drawing/2014/main" id="{8984A924-85F5-49ED-B974-E2C99652784F}"/>
              </a:ext>
            </a:extLst>
          </p:cNvPr>
          <p:cNvSpPr/>
          <p:nvPr/>
        </p:nvSpPr>
        <p:spPr bwMode="gray">
          <a:xfrm flipH="1">
            <a:off x="1196820" y="1444884"/>
            <a:ext cx="10995181" cy="4720610"/>
          </a:xfrm>
          <a:custGeom>
            <a:avLst/>
            <a:gdLst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4" fmla="*/ 0 w 11807821"/>
              <a:gd name="connsiteY4" fmla="*/ 4286556 h 4286556"/>
              <a:gd name="connsiteX5" fmla="*/ 0 w 11807821"/>
              <a:gd name="connsiteY5" fmla="*/ 0 h 4286556"/>
              <a:gd name="connsiteX0" fmla="*/ 0 w 11807821"/>
              <a:gd name="connsiteY0" fmla="*/ 4286556 h 4377996"/>
              <a:gd name="connsiteX1" fmla="*/ 0 w 11807821"/>
              <a:gd name="connsiteY1" fmla="*/ 0 h 4377996"/>
              <a:gd name="connsiteX2" fmla="*/ 11350060 w 11807821"/>
              <a:gd name="connsiteY2" fmla="*/ 0 h 4377996"/>
              <a:gd name="connsiteX3" fmla="*/ 11807821 w 11807821"/>
              <a:gd name="connsiteY3" fmla="*/ 457761 h 4377996"/>
              <a:gd name="connsiteX4" fmla="*/ 11807821 w 11807821"/>
              <a:gd name="connsiteY4" fmla="*/ 4286556 h 4377996"/>
              <a:gd name="connsiteX5" fmla="*/ 91440 w 11807821"/>
              <a:gd name="connsiteY5" fmla="*/ 4377996 h 4377996"/>
              <a:gd name="connsiteX0" fmla="*/ 0 w 11807821"/>
              <a:gd name="connsiteY0" fmla="*/ 0 h 4377996"/>
              <a:gd name="connsiteX1" fmla="*/ 11350060 w 11807821"/>
              <a:gd name="connsiteY1" fmla="*/ 0 h 4377996"/>
              <a:gd name="connsiteX2" fmla="*/ 11807821 w 11807821"/>
              <a:gd name="connsiteY2" fmla="*/ 457761 h 4377996"/>
              <a:gd name="connsiteX3" fmla="*/ 11807821 w 11807821"/>
              <a:gd name="connsiteY3" fmla="*/ 4286556 h 4377996"/>
              <a:gd name="connsiteX4" fmla="*/ 91440 w 11807821"/>
              <a:gd name="connsiteY4" fmla="*/ 4377996 h 437799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0" fmla="*/ 0 w 11807821"/>
              <a:gd name="connsiteY0" fmla="*/ 0 h 4286556"/>
              <a:gd name="connsiteX1" fmla="*/ 11350060 w 11807821"/>
              <a:gd name="connsiteY1" fmla="*/ 0 h 4286556"/>
              <a:gd name="connsiteX2" fmla="*/ 11807821 w 11807821"/>
              <a:gd name="connsiteY2" fmla="*/ 457761 h 4286556"/>
              <a:gd name="connsiteX3" fmla="*/ 11807821 w 11807821"/>
              <a:gd name="connsiteY3" fmla="*/ 4286556 h 4286556"/>
              <a:gd name="connsiteX0" fmla="*/ 0 w 10214177"/>
              <a:gd name="connsiteY0" fmla="*/ 0 h 4286556"/>
              <a:gd name="connsiteX1" fmla="*/ 9756416 w 10214177"/>
              <a:gd name="connsiteY1" fmla="*/ 0 h 4286556"/>
              <a:gd name="connsiteX2" fmla="*/ 10214177 w 10214177"/>
              <a:gd name="connsiteY2" fmla="*/ 457761 h 4286556"/>
              <a:gd name="connsiteX3" fmla="*/ 10214177 w 10214177"/>
              <a:gd name="connsiteY3" fmla="*/ 4286556 h 4286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4177" h="4286556">
                <a:moveTo>
                  <a:pt x="0" y="0"/>
                </a:moveTo>
                <a:lnTo>
                  <a:pt x="9756416" y="0"/>
                </a:lnTo>
                <a:cubicBezTo>
                  <a:pt x="10009230" y="0"/>
                  <a:pt x="10214177" y="204947"/>
                  <a:pt x="10214177" y="457761"/>
                </a:cubicBezTo>
                <a:lnTo>
                  <a:pt x="10214177" y="4286556"/>
                </a:lnTo>
              </a:path>
            </a:pathLst>
          </a:custGeom>
          <a:noFill/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309">
              <a:defRPr/>
            </a:pPr>
            <a:endParaRPr lang="de-DE" kern="0" dirty="0">
              <a:solidFill>
                <a:prstClr val="white"/>
              </a:solidFill>
            </a:endParaRPr>
          </a:p>
        </p:txBody>
      </p:sp>
      <p:grpSp>
        <p:nvGrpSpPr>
          <p:cNvPr id="10" name="METRO ICON - package">
            <a:extLst>
              <a:ext uri="{FF2B5EF4-FFF2-40B4-BE49-F238E27FC236}">
                <a16:creationId xmlns:a16="http://schemas.microsoft.com/office/drawing/2014/main" id="{066370B5-36B7-44A3-9C2D-176DD1EF1B1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0303" y="2178642"/>
            <a:ext cx="485774" cy="576856"/>
            <a:chOff x="1983384" y="4326692"/>
            <a:chExt cx="446862" cy="530649"/>
          </a:xfrm>
          <a:solidFill>
            <a:schemeClr val="bg1"/>
          </a:solidFill>
        </p:grpSpPr>
        <p:sp>
          <p:nvSpPr>
            <p:cNvPr id="11" name="Freeform 29">
              <a:extLst>
                <a:ext uri="{FF2B5EF4-FFF2-40B4-BE49-F238E27FC236}">
                  <a16:creationId xmlns:a16="http://schemas.microsoft.com/office/drawing/2014/main" id="{FBF54C91-0536-4233-A8C4-F893B2319F2B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2057861" y="4326692"/>
              <a:ext cx="295581" cy="330492"/>
            </a:xfrm>
            <a:custGeom>
              <a:avLst/>
              <a:gdLst>
                <a:gd name="T0" fmla="*/ 179 w 179"/>
                <a:gd name="T1" fmla="*/ 105 h 199"/>
                <a:gd name="T2" fmla="*/ 179 w 179"/>
                <a:gd name="T3" fmla="*/ 149 h 199"/>
                <a:gd name="T4" fmla="*/ 176 w 179"/>
                <a:gd name="T5" fmla="*/ 155 h 199"/>
                <a:gd name="T6" fmla="*/ 103 w 179"/>
                <a:gd name="T7" fmla="*/ 197 h 199"/>
                <a:gd name="T8" fmla="*/ 97 w 179"/>
                <a:gd name="T9" fmla="*/ 197 h 199"/>
                <a:gd name="T10" fmla="*/ 3 w 179"/>
                <a:gd name="T11" fmla="*/ 143 h 199"/>
                <a:gd name="T12" fmla="*/ 0 w 179"/>
                <a:gd name="T13" fmla="*/ 137 h 199"/>
                <a:gd name="T14" fmla="*/ 0 w 179"/>
                <a:gd name="T15" fmla="*/ 49 h 199"/>
                <a:gd name="T16" fmla="*/ 3 w 179"/>
                <a:gd name="T17" fmla="*/ 43 h 199"/>
                <a:gd name="T18" fmla="*/ 76 w 179"/>
                <a:gd name="T19" fmla="*/ 1 h 199"/>
                <a:gd name="T20" fmla="*/ 83 w 179"/>
                <a:gd name="T21" fmla="*/ 1 h 199"/>
                <a:gd name="T22" fmla="*/ 176 w 179"/>
                <a:gd name="T23" fmla="*/ 55 h 199"/>
                <a:gd name="T24" fmla="*/ 179 w 179"/>
                <a:gd name="T25" fmla="*/ 60 h 199"/>
                <a:gd name="T26" fmla="*/ 179 w 179"/>
                <a:gd name="T27" fmla="*/ 105 h 199"/>
                <a:gd name="T28" fmla="*/ 92 w 179"/>
                <a:gd name="T29" fmla="*/ 177 h 199"/>
                <a:gd name="T30" fmla="*/ 92 w 179"/>
                <a:gd name="T31" fmla="*/ 175 h 199"/>
                <a:gd name="T32" fmla="*/ 92 w 179"/>
                <a:gd name="T33" fmla="*/ 109 h 199"/>
                <a:gd name="T34" fmla="*/ 89 w 179"/>
                <a:gd name="T35" fmla="*/ 105 h 199"/>
                <a:gd name="T36" fmla="*/ 18 w 179"/>
                <a:gd name="T37" fmla="*/ 64 h 199"/>
                <a:gd name="T38" fmla="*/ 14 w 179"/>
                <a:gd name="T39" fmla="*/ 62 h 199"/>
                <a:gd name="T40" fmla="*/ 14 w 179"/>
                <a:gd name="T41" fmla="*/ 129 h 199"/>
                <a:gd name="T42" fmla="*/ 18 w 179"/>
                <a:gd name="T43" fmla="*/ 134 h 199"/>
                <a:gd name="T44" fmla="*/ 55 w 179"/>
                <a:gd name="T45" fmla="*/ 156 h 199"/>
                <a:gd name="T46" fmla="*/ 92 w 179"/>
                <a:gd name="T47" fmla="*/ 177 h 199"/>
                <a:gd name="T48" fmla="*/ 123 w 179"/>
                <a:gd name="T49" fmla="*/ 98 h 199"/>
                <a:gd name="T50" fmla="*/ 110 w 179"/>
                <a:gd name="T51" fmla="*/ 105 h 199"/>
                <a:gd name="T52" fmla="*/ 107 w 179"/>
                <a:gd name="T53" fmla="*/ 110 h 199"/>
                <a:gd name="T54" fmla="*/ 107 w 179"/>
                <a:gd name="T55" fmla="*/ 147 h 199"/>
                <a:gd name="T56" fmla="*/ 107 w 179"/>
                <a:gd name="T57" fmla="*/ 178 h 199"/>
                <a:gd name="T58" fmla="*/ 109 w 179"/>
                <a:gd name="T59" fmla="*/ 177 h 199"/>
                <a:gd name="T60" fmla="*/ 162 w 179"/>
                <a:gd name="T61" fmla="*/ 146 h 199"/>
                <a:gd name="T62" fmla="*/ 164 w 179"/>
                <a:gd name="T63" fmla="*/ 141 h 199"/>
                <a:gd name="T64" fmla="*/ 164 w 179"/>
                <a:gd name="T65" fmla="*/ 95 h 199"/>
                <a:gd name="T66" fmla="*/ 164 w 179"/>
                <a:gd name="T67" fmla="*/ 75 h 199"/>
                <a:gd name="T68" fmla="*/ 153 w 179"/>
                <a:gd name="T69" fmla="*/ 81 h 199"/>
                <a:gd name="T70" fmla="*/ 151 w 179"/>
                <a:gd name="T71" fmla="*/ 85 h 199"/>
                <a:gd name="T72" fmla="*/ 151 w 179"/>
                <a:gd name="T73" fmla="*/ 106 h 199"/>
                <a:gd name="T74" fmla="*/ 149 w 179"/>
                <a:gd name="T75" fmla="*/ 109 h 199"/>
                <a:gd name="T76" fmla="*/ 123 w 179"/>
                <a:gd name="T77" fmla="*/ 124 h 199"/>
                <a:gd name="T78" fmla="*/ 123 w 179"/>
                <a:gd name="T79" fmla="*/ 98 h 199"/>
                <a:gd name="T80" fmla="*/ 22 w 179"/>
                <a:gd name="T81" fmla="*/ 49 h 199"/>
                <a:gd name="T82" fmla="*/ 98 w 179"/>
                <a:gd name="T83" fmla="*/ 93 h 199"/>
                <a:gd name="T84" fmla="*/ 101 w 179"/>
                <a:gd name="T85" fmla="*/ 93 h 199"/>
                <a:gd name="T86" fmla="*/ 114 w 179"/>
                <a:gd name="T87" fmla="*/ 86 h 199"/>
                <a:gd name="T88" fmla="*/ 114 w 179"/>
                <a:gd name="T89" fmla="*/ 85 h 199"/>
                <a:gd name="T90" fmla="*/ 40 w 179"/>
                <a:gd name="T91" fmla="*/ 41 h 199"/>
                <a:gd name="T92" fmla="*/ 37 w 179"/>
                <a:gd name="T93" fmla="*/ 41 h 199"/>
                <a:gd name="T94" fmla="*/ 22 w 179"/>
                <a:gd name="T95" fmla="*/ 49 h 199"/>
                <a:gd name="T96" fmla="*/ 65 w 179"/>
                <a:gd name="T97" fmla="*/ 24 h 199"/>
                <a:gd name="T98" fmla="*/ 66 w 179"/>
                <a:gd name="T99" fmla="*/ 25 h 199"/>
                <a:gd name="T100" fmla="*/ 141 w 179"/>
                <a:gd name="T101" fmla="*/ 69 h 199"/>
                <a:gd name="T102" fmla="*/ 144 w 179"/>
                <a:gd name="T103" fmla="*/ 69 h 199"/>
                <a:gd name="T104" fmla="*/ 158 w 179"/>
                <a:gd name="T105" fmla="*/ 62 h 199"/>
                <a:gd name="T106" fmla="*/ 157 w 179"/>
                <a:gd name="T107" fmla="*/ 61 h 199"/>
                <a:gd name="T108" fmla="*/ 81 w 179"/>
                <a:gd name="T109" fmla="*/ 17 h 199"/>
                <a:gd name="T110" fmla="*/ 78 w 179"/>
                <a:gd name="T111" fmla="*/ 17 h 199"/>
                <a:gd name="T112" fmla="*/ 65 w 179"/>
                <a:gd name="T113" fmla="*/ 2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9" h="199">
                  <a:moveTo>
                    <a:pt x="179" y="105"/>
                  </a:moveTo>
                  <a:cubicBezTo>
                    <a:pt x="179" y="120"/>
                    <a:pt x="179" y="135"/>
                    <a:pt x="179" y="149"/>
                  </a:cubicBezTo>
                  <a:cubicBezTo>
                    <a:pt x="179" y="152"/>
                    <a:pt x="178" y="153"/>
                    <a:pt x="176" y="155"/>
                  </a:cubicBezTo>
                  <a:cubicBezTo>
                    <a:pt x="152" y="169"/>
                    <a:pt x="127" y="183"/>
                    <a:pt x="103" y="197"/>
                  </a:cubicBezTo>
                  <a:cubicBezTo>
                    <a:pt x="101" y="199"/>
                    <a:pt x="99" y="199"/>
                    <a:pt x="97" y="197"/>
                  </a:cubicBezTo>
                  <a:cubicBezTo>
                    <a:pt x="65" y="179"/>
                    <a:pt x="34" y="161"/>
                    <a:pt x="3" y="143"/>
                  </a:cubicBezTo>
                  <a:cubicBezTo>
                    <a:pt x="1" y="141"/>
                    <a:pt x="0" y="140"/>
                    <a:pt x="0" y="137"/>
                  </a:cubicBezTo>
                  <a:cubicBezTo>
                    <a:pt x="0" y="108"/>
                    <a:pt x="0" y="78"/>
                    <a:pt x="0" y="49"/>
                  </a:cubicBezTo>
                  <a:cubicBezTo>
                    <a:pt x="0" y="46"/>
                    <a:pt x="1" y="45"/>
                    <a:pt x="3" y="43"/>
                  </a:cubicBezTo>
                  <a:cubicBezTo>
                    <a:pt x="28" y="29"/>
                    <a:pt x="52" y="15"/>
                    <a:pt x="76" y="1"/>
                  </a:cubicBezTo>
                  <a:cubicBezTo>
                    <a:pt x="79" y="0"/>
                    <a:pt x="81" y="0"/>
                    <a:pt x="83" y="1"/>
                  </a:cubicBezTo>
                  <a:cubicBezTo>
                    <a:pt x="114" y="19"/>
                    <a:pt x="145" y="37"/>
                    <a:pt x="176" y="55"/>
                  </a:cubicBezTo>
                  <a:cubicBezTo>
                    <a:pt x="179" y="57"/>
                    <a:pt x="179" y="58"/>
                    <a:pt x="179" y="60"/>
                  </a:cubicBezTo>
                  <a:cubicBezTo>
                    <a:pt x="179" y="75"/>
                    <a:pt x="179" y="90"/>
                    <a:pt x="179" y="105"/>
                  </a:cubicBezTo>
                  <a:close/>
                  <a:moveTo>
                    <a:pt x="92" y="177"/>
                  </a:moveTo>
                  <a:cubicBezTo>
                    <a:pt x="92" y="176"/>
                    <a:pt x="92" y="176"/>
                    <a:pt x="92" y="175"/>
                  </a:cubicBezTo>
                  <a:cubicBezTo>
                    <a:pt x="92" y="153"/>
                    <a:pt x="92" y="131"/>
                    <a:pt x="92" y="109"/>
                  </a:cubicBezTo>
                  <a:cubicBezTo>
                    <a:pt x="92" y="107"/>
                    <a:pt x="91" y="106"/>
                    <a:pt x="89" y="105"/>
                  </a:cubicBezTo>
                  <a:cubicBezTo>
                    <a:pt x="66" y="91"/>
                    <a:pt x="42" y="78"/>
                    <a:pt x="18" y="64"/>
                  </a:cubicBezTo>
                  <a:cubicBezTo>
                    <a:pt x="17" y="63"/>
                    <a:pt x="16" y="63"/>
                    <a:pt x="14" y="62"/>
                  </a:cubicBezTo>
                  <a:cubicBezTo>
                    <a:pt x="14" y="85"/>
                    <a:pt x="15" y="107"/>
                    <a:pt x="14" y="129"/>
                  </a:cubicBezTo>
                  <a:cubicBezTo>
                    <a:pt x="14" y="132"/>
                    <a:pt x="15" y="133"/>
                    <a:pt x="18" y="134"/>
                  </a:cubicBezTo>
                  <a:cubicBezTo>
                    <a:pt x="30" y="142"/>
                    <a:pt x="42" y="149"/>
                    <a:pt x="55" y="156"/>
                  </a:cubicBezTo>
                  <a:cubicBezTo>
                    <a:pt x="67" y="163"/>
                    <a:pt x="79" y="170"/>
                    <a:pt x="92" y="177"/>
                  </a:cubicBezTo>
                  <a:close/>
                  <a:moveTo>
                    <a:pt x="123" y="98"/>
                  </a:moveTo>
                  <a:cubicBezTo>
                    <a:pt x="118" y="100"/>
                    <a:pt x="114" y="103"/>
                    <a:pt x="110" y="105"/>
                  </a:cubicBezTo>
                  <a:cubicBezTo>
                    <a:pt x="108" y="106"/>
                    <a:pt x="107" y="108"/>
                    <a:pt x="107" y="110"/>
                  </a:cubicBezTo>
                  <a:cubicBezTo>
                    <a:pt x="107" y="123"/>
                    <a:pt x="107" y="135"/>
                    <a:pt x="107" y="147"/>
                  </a:cubicBezTo>
                  <a:cubicBezTo>
                    <a:pt x="107" y="157"/>
                    <a:pt x="107" y="167"/>
                    <a:pt x="107" y="178"/>
                  </a:cubicBezTo>
                  <a:cubicBezTo>
                    <a:pt x="108" y="177"/>
                    <a:pt x="108" y="177"/>
                    <a:pt x="109" y="177"/>
                  </a:cubicBezTo>
                  <a:cubicBezTo>
                    <a:pt x="127" y="166"/>
                    <a:pt x="144" y="156"/>
                    <a:pt x="162" y="146"/>
                  </a:cubicBezTo>
                  <a:cubicBezTo>
                    <a:pt x="163" y="145"/>
                    <a:pt x="164" y="143"/>
                    <a:pt x="164" y="141"/>
                  </a:cubicBezTo>
                  <a:cubicBezTo>
                    <a:pt x="165" y="126"/>
                    <a:pt x="164" y="110"/>
                    <a:pt x="164" y="95"/>
                  </a:cubicBezTo>
                  <a:cubicBezTo>
                    <a:pt x="164" y="88"/>
                    <a:pt x="164" y="82"/>
                    <a:pt x="164" y="75"/>
                  </a:cubicBezTo>
                  <a:cubicBezTo>
                    <a:pt x="160" y="77"/>
                    <a:pt x="156" y="79"/>
                    <a:pt x="153" y="81"/>
                  </a:cubicBezTo>
                  <a:cubicBezTo>
                    <a:pt x="152" y="82"/>
                    <a:pt x="151" y="84"/>
                    <a:pt x="151" y="85"/>
                  </a:cubicBezTo>
                  <a:cubicBezTo>
                    <a:pt x="150" y="92"/>
                    <a:pt x="151" y="99"/>
                    <a:pt x="151" y="106"/>
                  </a:cubicBezTo>
                  <a:cubicBezTo>
                    <a:pt x="151" y="107"/>
                    <a:pt x="150" y="109"/>
                    <a:pt x="149" y="109"/>
                  </a:cubicBezTo>
                  <a:cubicBezTo>
                    <a:pt x="141" y="114"/>
                    <a:pt x="132" y="119"/>
                    <a:pt x="123" y="124"/>
                  </a:cubicBezTo>
                  <a:cubicBezTo>
                    <a:pt x="123" y="115"/>
                    <a:pt x="123" y="107"/>
                    <a:pt x="123" y="98"/>
                  </a:cubicBezTo>
                  <a:close/>
                  <a:moveTo>
                    <a:pt x="22" y="49"/>
                  </a:moveTo>
                  <a:cubicBezTo>
                    <a:pt x="48" y="64"/>
                    <a:pt x="73" y="79"/>
                    <a:pt x="98" y="93"/>
                  </a:cubicBezTo>
                  <a:cubicBezTo>
                    <a:pt x="99" y="94"/>
                    <a:pt x="100" y="94"/>
                    <a:pt x="101" y="93"/>
                  </a:cubicBezTo>
                  <a:cubicBezTo>
                    <a:pt x="105" y="91"/>
                    <a:pt x="110" y="88"/>
                    <a:pt x="114" y="86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89" y="70"/>
                    <a:pt x="65" y="56"/>
                    <a:pt x="40" y="41"/>
                  </a:cubicBezTo>
                  <a:cubicBezTo>
                    <a:pt x="39" y="41"/>
                    <a:pt x="38" y="40"/>
                    <a:pt x="37" y="41"/>
                  </a:cubicBezTo>
                  <a:cubicBezTo>
                    <a:pt x="32" y="43"/>
                    <a:pt x="27" y="46"/>
                    <a:pt x="22" y="49"/>
                  </a:cubicBezTo>
                  <a:close/>
                  <a:moveTo>
                    <a:pt x="65" y="24"/>
                  </a:moveTo>
                  <a:cubicBezTo>
                    <a:pt x="65" y="25"/>
                    <a:pt x="66" y="25"/>
                    <a:pt x="66" y="25"/>
                  </a:cubicBezTo>
                  <a:cubicBezTo>
                    <a:pt x="91" y="40"/>
                    <a:pt x="116" y="55"/>
                    <a:pt x="141" y="69"/>
                  </a:cubicBezTo>
                  <a:cubicBezTo>
                    <a:pt x="142" y="70"/>
                    <a:pt x="143" y="70"/>
                    <a:pt x="144" y="69"/>
                  </a:cubicBezTo>
                  <a:cubicBezTo>
                    <a:pt x="149" y="67"/>
                    <a:pt x="153" y="64"/>
                    <a:pt x="158" y="62"/>
                  </a:cubicBezTo>
                  <a:cubicBezTo>
                    <a:pt x="157" y="62"/>
                    <a:pt x="157" y="61"/>
                    <a:pt x="157" y="61"/>
                  </a:cubicBezTo>
                  <a:cubicBezTo>
                    <a:pt x="132" y="47"/>
                    <a:pt x="107" y="32"/>
                    <a:pt x="81" y="17"/>
                  </a:cubicBezTo>
                  <a:cubicBezTo>
                    <a:pt x="80" y="17"/>
                    <a:pt x="79" y="17"/>
                    <a:pt x="78" y="17"/>
                  </a:cubicBezTo>
                  <a:cubicBezTo>
                    <a:pt x="74" y="19"/>
                    <a:pt x="69" y="22"/>
                    <a:pt x="65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2" name="Freeform 29">
              <a:extLst>
                <a:ext uri="{FF2B5EF4-FFF2-40B4-BE49-F238E27FC236}">
                  <a16:creationId xmlns:a16="http://schemas.microsoft.com/office/drawing/2014/main" id="{F44574E5-65EA-4606-B7B2-D05564EDBBEA}"/>
                </a:ext>
              </a:extLst>
            </p:cNvPr>
            <p:cNvSpPr>
              <a:spLocks/>
            </p:cNvSpPr>
            <p:nvPr/>
          </p:nvSpPr>
          <p:spPr bwMode="gray">
            <a:xfrm>
              <a:off x="2237070" y="4540814"/>
              <a:ext cx="193176" cy="316527"/>
            </a:xfrm>
            <a:custGeom>
              <a:avLst/>
              <a:gdLst>
                <a:gd name="T0" fmla="*/ 79 w 117"/>
                <a:gd name="T1" fmla="*/ 190 h 190"/>
                <a:gd name="T2" fmla="*/ 76 w 117"/>
                <a:gd name="T3" fmla="*/ 190 h 190"/>
                <a:gd name="T4" fmla="*/ 16 w 117"/>
                <a:gd name="T5" fmla="*/ 190 h 190"/>
                <a:gd name="T6" fmla="*/ 12 w 117"/>
                <a:gd name="T7" fmla="*/ 187 h 190"/>
                <a:gd name="T8" fmla="*/ 1 w 117"/>
                <a:gd name="T9" fmla="*/ 137 h 190"/>
                <a:gd name="T10" fmla="*/ 18 w 117"/>
                <a:gd name="T11" fmla="*/ 91 h 190"/>
                <a:gd name="T12" fmla="*/ 43 w 117"/>
                <a:gd name="T13" fmla="*/ 65 h 190"/>
                <a:gd name="T14" fmla="*/ 59 w 117"/>
                <a:gd name="T15" fmla="*/ 59 h 190"/>
                <a:gd name="T16" fmla="*/ 67 w 117"/>
                <a:gd name="T17" fmla="*/ 80 h 190"/>
                <a:gd name="T18" fmla="*/ 44 w 117"/>
                <a:gd name="T19" fmla="*/ 106 h 190"/>
                <a:gd name="T20" fmla="*/ 41 w 117"/>
                <a:gd name="T21" fmla="*/ 110 h 190"/>
                <a:gd name="T22" fmla="*/ 42 w 117"/>
                <a:gd name="T23" fmla="*/ 116 h 190"/>
                <a:gd name="T24" fmla="*/ 48 w 117"/>
                <a:gd name="T25" fmla="*/ 116 h 190"/>
                <a:gd name="T26" fmla="*/ 51 w 117"/>
                <a:gd name="T27" fmla="*/ 114 h 190"/>
                <a:gd name="T28" fmla="*/ 84 w 117"/>
                <a:gd name="T29" fmla="*/ 77 h 190"/>
                <a:gd name="T30" fmla="*/ 90 w 117"/>
                <a:gd name="T31" fmla="*/ 60 h 190"/>
                <a:gd name="T32" fmla="*/ 90 w 117"/>
                <a:gd name="T33" fmla="*/ 19 h 190"/>
                <a:gd name="T34" fmla="*/ 90 w 117"/>
                <a:gd name="T35" fmla="*/ 13 h 190"/>
                <a:gd name="T36" fmla="*/ 105 w 117"/>
                <a:gd name="T37" fmla="*/ 1 h 190"/>
                <a:gd name="T38" fmla="*/ 117 w 117"/>
                <a:gd name="T39" fmla="*/ 15 h 190"/>
                <a:gd name="T40" fmla="*/ 117 w 117"/>
                <a:gd name="T41" fmla="*/ 56 h 190"/>
                <a:gd name="T42" fmla="*/ 117 w 117"/>
                <a:gd name="T43" fmla="*/ 79 h 190"/>
                <a:gd name="T44" fmla="*/ 108 w 117"/>
                <a:gd name="T45" fmla="*/ 105 h 190"/>
                <a:gd name="T46" fmla="*/ 88 w 117"/>
                <a:gd name="T47" fmla="*/ 146 h 190"/>
                <a:gd name="T48" fmla="*/ 80 w 117"/>
                <a:gd name="T49" fmla="*/ 187 h 190"/>
                <a:gd name="T50" fmla="*/ 79 w 117"/>
                <a:gd name="T51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190">
                  <a:moveTo>
                    <a:pt x="79" y="190"/>
                  </a:moveTo>
                  <a:cubicBezTo>
                    <a:pt x="78" y="190"/>
                    <a:pt x="77" y="190"/>
                    <a:pt x="76" y="190"/>
                  </a:cubicBezTo>
                  <a:cubicBezTo>
                    <a:pt x="56" y="190"/>
                    <a:pt x="36" y="190"/>
                    <a:pt x="16" y="190"/>
                  </a:cubicBezTo>
                  <a:cubicBezTo>
                    <a:pt x="14" y="190"/>
                    <a:pt x="12" y="190"/>
                    <a:pt x="12" y="187"/>
                  </a:cubicBezTo>
                  <a:cubicBezTo>
                    <a:pt x="7" y="171"/>
                    <a:pt x="2" y="154"/>
                    <a:pt x="1" y="137"/>
                  </a:cubicBezTo>
                  <a:cubicBezTo>
                    <a:pt x="0" y="119"/>
                    <a:pt x="5" y="104"/>
                    <a:pt x="18" y="91"/>
                  </a:cubicBezTo>
                  <a:cubicBezTo>
                    <a:pt x="26" y="82"/>
                    <a:pt x="35" y="74"/>
                    <a:pt x="43" y="65"/>
                  </a:cubicBezTo>
                  <a:cubicBezTo>
                    <a:pt x="48" y="61"/>
                    <a:pt x="53" y="57"/>
                    <a:pt x="59" y="59"/>
                  </a:cubicBezTo>
                  <a:cubicBezTo>
                    <a:pt x="69" y="61"/>
                    <a:pt x="73" y="72"/>
                    <a:pt x="67" y="80"/>
                  </a:cubicBezTo>
                  <a:cubicBezTo>
                    <a:pt x="60" y="89"/>
                    <a:pt x="52" y="97"/>
                    <a:pt x="44" y="106"/>
                  </a:cubicBezTo>
                  <a:cubicBezTo>
                    <a:pt x="43" y="107"/>
                    <a:pt x="42" y="108"/>
                    <a:pt x="41" y="110"/>
                  </a:cubicBezTo>
                  <a:cubicBezTo>
                    <a:pt x="40" y="112"/>
                    <a:pt x="40" y="114"/>
                    <a:pt x="42" y="116"/>
                  </a:cubicBezTo>
                  <a:cubicBezTo>
                    <a:pt x="44" y="118"/>
                    <a:pt x="46" y="118"/>
                    <a:pt x="48" y="116"/>
                  </a:cubicBezTo>
                  <a:cubicBezTo>
                    <a:pt x="49" y="116"/>
                    <a:pt x="50" y="115"/>
                    <a:pt x="51" y="114"/>
                  </a:cubicBezTo>
                  <a:cubicBezTo>
                    <a:pt x="62" y="102"/>
                    <a:pt x="73" y="89"/>
                    <a:pt x="84" y="77"/>
                  </a:cubicBezTo>
                  <a:cubicBezTo>
                    <a:pt x="88" y="72"/>
                    <a:pt x="90" y="67"/>
                    <a:pt x="90" y="60"/>
                  </a:cubicBezTo>
                  <a:cubicBezTo>
                    <a:pt x="90" y="47"/>
                    <a:pt x="90" y="33"/>
                    <a:pt x="90" y="19"/>
                  </a:cubicBezTo>
                  <a:cubicBezTo>
                    <a:pt x="90" y="17"/>
                    <a:pt x="90" y="15"/>
                    <a:pt x="90" y="13"/>
                  </a:cubicBezTo>
                  <a:cubicBezTo>
                    <a:pt x="92" y="5"/>
                    <a:pt x="97" y="0"/>
                    <a:pt x="105" y="1"/>
                  </a:cubicBezTo>
                  <a:cubicBezTo>
                    <a:pt x="111" y="1"/>
                    <a:pt x="117" y="7"/>
                    <a:pt x="117" y="15"/>
                  </a:cubicBezTo>
                  <a:cubicBezTo>
                    <a:pt x="117" y="28"/>
                    <a:pt x="117" y="42"/>
                    <a:pt x="117" y="56"/>
                  </a:cubicBezTo>
                  <a:cubicBezTo>
                    <a:pt x="117" y="63"/>
                    <a:pt x="117" y="71"/>
                    <a:pt x="117" y="79"/>
                  </a:cubicBezTo>
                  <a:cubicBezTo>
                    <a:pt x="117" y="89"/>
                    <a:pt x="112" y="97"/>
                    <a:pt x="108" y="105"/>
                  </a:cubicBezTo>
                  <a:cubicBezTo>
                    <a:pt x="101" y="119"/>
                    <a:pt x="94" y="132"/>
                    <a:pt x="88" y="146"/>
                  </a:cubicBezTo>
                  <a:cubicBezTo>
                    <a:pt x="83" y="159"/>
                    <a:pt x="80" y="173"/>
                    <a:pt x="80" y="187"/>
                  </a:cubicBezTo>
                  <a:cubicBezTo>
                    <a:pt x="80" y="188"/>
                    <a:pt x="80" y="189"/>
                    <a:pt x="79" y="1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65C3B391-D559-4920-AAE4-264C9FB775CB}"/>
                </a:ext>
              </a:extLst>
            </p:cNvPr>
            <p:cNvSpPr>
              <a:spLocks/>
            </p:cNvSpPr>
            <p:nvPr/>
          </p:nvSpPr>
          <p:spPr bwMode="gray">
            <a:xfrm>
              <a:off x="1983384" y="4543141"/>
              <a:ext cx="193176" cy="314200"/>
            </a:xfrm>
            <a:custGeom>
              <a:avLst/>
              <a:gdLst>
                <a:gd name="T0" fmla="*/ 38 w 117"/>
                <a:gd name="T1" fmla="*/ 189 h 189"/>
                <a:gd name="T2" fmla="*/ 27 w 117"/>
                <a:gd name="T3" fmla="*/ 137 h 189"/>
                <a:gd name="T4" fmla="*/ 8 w 117"/>
                <a:gd name="T5" fmla="*/ 101 h 189"/>
                <a:gd name="T6" fmla="*/ 0 w 117"/>
                <a:gd name="T7" fmla="*/ 74 h 189"/>
                <a:gd name="T8" fmla="*/ 0 w 117"/>
                <a:gd name="T9" fmla="*/ 59 h 189"/>
                <a:gd name="T10" fmla="*/ 0 w 117"/>
                <a:gd name="T11" fmla="*/ 14 h 189"/>
                <a:gd name="T12" fmla="*/ 14 w 117"/>
                <a:gd name="T13" fmla="*/ 0 h 189"/>
                <a:gd name="T14" fmla="*/ 27 w 117"/>
                <a:gd name="T15" fmla="*/ 14 h 189"/>
                <a:gd name="T16" fmla="*/ 27 w 117"/>
                <a:gd name="T17" fmla="*/ 57 h 189"/>
                <a:gd name="T18" fmla="*/ 34 w 117"/>
                <a:gd name="T19" fmla="*/ 78 h 189"/>
                <a:gd name="T20" fmla="*/ 66 w 117"/>
                <a:gd name="T21" fmla="*/ 113 h 189"/>
                <a:gd name="T22" fmla="*/ 68 w 117"/>
                <a:gd name="T23" fmla="*/ 115 h 189"/>
                <a:gd name="T24" fmla="*/ 75 w 117"/>
                <a:gd name="T25" fmla="*/ 115 h 189"/>
                <a:gd name="T26" fmla="*/ 75 w 117"/>
                <a:gd name="T27" fmla="*/ 108 h 189"/>
                <a:gd name="T28" fmla="*/ 67 w 117"/>
                <a:gd name="T29" fmla="*/ 98 h 189"/>
                <a:gd name="T30" fmla="*/ 50 w 117"/>
                <a:gd name="T31" fmla="*/ 79 h 189"/>
                <a:gd name="T32" fmla="*/ 58 w 117"/>
                <a:gd name="T33" fmla="*/ 58 h 189"/>
                <a:gd name="T34" fmla="*/ 70 w 117"/>
                <a:gd name="T35" fmla="*/ 61 h 189"/>
                <a:gd name="T36" fmla="*/ 105 w 117"/>
                <a:gd name="T37" fmla="*/ 97 h 189"/>
                <a:gd name="T38" fmla="*/ 116 w 117"/>
                <a:gd name="T39" fmla="*/ 129 h 189"/>
                <a:gd name="T40" fmla="*/ 104 w 117"/>
                <a:gd name="T41" fmla="*/ 189 h 189"/>
                <a:gd name="T42" fmla="*/ 38 w 117"/>
                <a:gd name="T4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" h="189">
                  <a:moveTo>
                    <a:pt x="38" y="189"/>
                  </a:moveTo>
                  <a:cubicBezTo>
                    <a:pt x="37" y="171"/>
                    <a:pt x="34" y="153"/>
                    <a:pt x="27" y="137"/>
                  </a:cubicBezTo>
                  <a:cubicBezTo>
                    <a:pt x="21" y="125"/>
                    <a:pt x="14" y="113"/>
                    <a:pt x="8" y="101"/>
                  </a:cubicBezTo>
                  <a:cubicBezTo>
                    <a:pt x="3" y="92"/>
                    <a:pt x="0" y="84"/>
                    <a:pt x="0" y="74"/>
                  </a:cubicBezTo>
                  <a:cubicBezTo>
                    <a:pt x="0" y="69"/>
                    <a:pt x="0" y="64"/>
                    <a:pt x="0" y="59"/>
                  </a:cubicBezTo>
                  <a:cubicBezTo>
                    <a:pt x="0" y="44"/>
                    <a:pt x="0" y="29"/>
                    <a:pt x="0" y="14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21" y="0"/>
                    <a:pt x="27" y="6"/>
                    <a:pt x="27" y="14"/>
                  </a:cubicBezTo>
                  <a:cubicBezTo>
                    <a:pt x="27" y="28"/>
                    <a:pt x="27" y="43"/>
                    <a:pt x="27" y="57"/>
                  </a:cubicBezTo>
                  <a:cubicBezTo>
                    <a:pt x="27" y="65"/>
                    <a:pt x="29" y="72"/>
                    <a:pt x="34" y="78"/>
                  </a:cubicBezTo>
                  <a:cubicBezTo>
                    <a:pt x="45" y="89"/>
                    <a:pt x="55" y="101"/>
                    <a:pt x="66" y="113"/>
                  </a:cubicBezTo>
                  <a:cubicBezTo>
                    <a:pt x="67" y="113"/>
                    <a:pt x="67" y="114"/>
                    <a:pt x="68" y="115"/>
                  </a:cubicBezTo>
                  <a:cubicBezTo>
                    <a:pt x="70" y="117"/>
                    <a:pt x="73" y="117"/>
                    <a:pt x="75" y="115"/>
                  </a:cubicBezTo>
                  <a:cubicBezTo>
                    <a:pt x="78" y="113"/>
                    <a:pt x="77" y="110"/>
                    <a:pt x="75" y="108"/>
                  </a:cubicBezTo>
                  <a:cubicBezTo>
                    <a:pt x="72" y="104"/>
                    <a:pt x="70" y="101"/>
                    <a:pt x="67" y="98"/>
                  </a:cubicBezTo>
                  <a:cubicBezTo>
                    <a:pt x="61" y="92"/>
                    <a:pt x="55" y="85"/>
                    <a:pt x="50" y="79"/>
                  </a:cubicBezTo>
                  <a:cubicBezTo>
                    <a:pt x="44" y="71"/>
                    <a:pt x="48" y="60"/>
                    <a:pt x="58" y="58"/>
                  </a:cubicBezTo>
                  <a:cubicBezTo>
                    <a:pt x="63" y="57"/>
                    <a:pt x="67" y="58"/>
                    <a:pt x="70" y="61"/>
                  </a:cubicBezTo>
                  <a:cubicBezTo>
                    <a:pt x="82" y="73"/>
                    <a:pt x="94" y="85"/>
                    <a:pt x="105" y="97"/>
                  </a:cubicBezTo>
                  <a:cubicBezTo>
                    <a:pt x="113" y="106"/>
                    <a:pt x="116" y="117"/>
                    <a:pt x="116" y="129"/>
                  </a:cubicBezTo>
                  <a:cubicBezTo>
                    <a:pt x="117" y="150"/>
                    <a:pt x="110" y="169"/>
                    <a:pt x="104" y="189"/>
                  </a:cubicBezTo>
                  <a:cubicBezTo>
                    <a:pt x="82" y="189"/>
                    <a:pt x="60" y="189"/>
                    <a:pt x="38" y="1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9DD6A088-86F0-462D-99F6-1A9CF1F52072}"/>
              </a:ext>
            </a:extLst>
          </p:cNvPr>
          <p:cNvSpPr txBox="1">
            <a:spLocks/>
          </p:cNvSpPr>
          <p:nvPr/>
        </p:nvSpPr>
        <p:spPr bwMode="gray">
          <a:xfrm>
            <a:off x="1487488" y="1664804"/>
            <a:ext cx="10333037" cy="31085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5600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dirty="0"/>
              <a:t>Für jeden Kunden, den Sie JURA DIREKT namhaft machen, der für </a:t>
            </a:r>
            <a:r>
              <a:rPr lang="de-DE" b="1" dirty="0"/>
              <a:t>JURA DIREKT </a:t>
            </a:r>
            <a:r>
              <a:rPr lang="de-DE" dirty="0"/>
              <a:t>ein </a:t>
            </a:r>
            <a:r>
              <a:rPr lang="de-DE" b="1" dirty="0"/>
              <a:t>Neukunde</a:t>
            </a:r>
            <a:r>
              <a:rPr lang="de-DE" dirty="0"/>
              <a:t> ist und mit dem Jura Direkt und / oder eine mit Jura Direkt kooperierende Rechtsanwaltskanzlei einen Vertrag abschließt, erhalten Sie eine einmalige Tippgebervergütung. </a:t>
            </a:r>
          </a:p>
          <a:p>
            <a:pPr lvl="2"/>
            <a:r>
              <a:rPr lang="de-DE" dirty="0"/>
              <a:t>Die Höhe der Vergütung </a:t>
            </a:r>
            <a:r>
              <a:rPr lang="de-DE" dirty="0" smtClean="0"/>
              <a:t>berechnet sich prozentual vom </a:t>
            </a:r>
            <a:r>
              <a:rPr lang="de-DE" dirty="0"/>
              <a:t>Gesamt-Netto-Auftragswert.</a:t>
            </a:r>
          </a:p>
          <a:p>
            <a:pPr lvl="2"/>
            <a:r>
              <a:rPr lang="de-DE" dirty="0"/>
              <a:t>Bei letztwilligen Verfügungen, insbesondere </a:t>
            </a:r>
            <a:r>
              <a:rPr lang="de-DE" b="1" dirty="0"/>
              <a:t>Testamenten</a:t>
            </a:r>
            <a:r>
              <a:rPr lang="de-DE" dirty="0"/>
              <a:t>, </a:t>
            </a:r>
            <a:r>
              <a:rPr lang="de-DE" dirty="0" smtClean="0"/>
              <a:t>wird die prozentuale Vergütung</a:t>
            </a:r>
            <a:r>
              <a:rPr lang="de-DE" b="1" dirty="0" smtClean="0"/>
              <a:t> </a:t>
            </a:r>
            <a:r>
              <a:rPr lang="de-DE" b="1" dirty="0"/>
              <a:t>bis zu einem Netto-Auftragswert von maximal 1.800 EUR</a:t>
            </a:r>
            <a:r>
              <a:rPr lang="de-DE" dirty="0"/>
              <a:t> </a:t>
            </a:r>
            <a:r>
              <a:rPr lang="de-DE" dirty="0" smtClean="0"/>
              <a:t>geleistet; </a:t>
            </a:r>
            <a:r>
              <a:rPr lang="de-DE" dirty="0"/>
              <a:t>insoweit ist der konkret vereinbarte Netto-Auftragswert der entgeltlichen anwaltlichen Dienstleistung maßgeblich.</a:t>
            </a:r>
          </a:p>
          <a:p>
            <a:pPr lvl="2"/>
            <a:r>
              <a:rPr lang="de-DE" dirty="0"/>
              <a:t>Der Vergütungsanspruch entsteht, sobald ein Vertrag zwischen dem zugeführten Neukunden und JURA DIREKT und / oder einer mit JURA DIREKT kooperierenden Rechtsanwaltskanzlei zustande kommt und der diesbezügliche Preis gezahlt ist. </a:t>
            </a:r>
          </a:p>
          <a:p>
            <a:pPr lvl="2"/>
            <a:r>
              <a:rPr lang="de-DE" dirty="0" smtClean="0"/>
              <a:t>Der </a:t>
            </a:r>
            <a:r>
              <a:rPr lang="de-DE" dirty="0"/>
              <a:t>Vergütungsanspruch entfällt, sobald feststeht, dass der betreffende Kunde nicht leistet.</a:t>
            </a:r>
          </a:p>
        </p:txBody>
      </p:sp>
    </p:spTree>
    <p:extLst>
      <p:ext uri="{BB962C8B-B14F-4D97-AF65-F5344CB8AC3E}">
        <p14:creationId xmlns:p14="http://schemas.microsoft.com/office/powerpoint/2010/main" val="18000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0WEMWPjRY2FXlW0sFM6o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04O6re_QrGYS9NFD4QXW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kr8tXlBJUUqNqiZ0I49kQ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87izk5wZEaI8uX52B.6p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RrtJ3DyPkaPTXz_h8rXO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zKWwx0rh06WHTbH37BIP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lPha5Sjq.kKF5pImzvzTY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Scc9_w_SbUGmcjMDbOvrT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8T.qXM56yUmTKlzNupVfE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1ie_7RBraEm.oCvY.nix7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f4uwk2ERZaJmlhGdtYmD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8hGDp9RIESvulWDCMUyA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e0jEgzZ0SKUyl0BEjts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1rFaYPYQZk.qk5KIRSwXG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5xzNMdvR5qA1Ne24pEQg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6_k3rd0SgqAH_HB5OEB.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Gothaer 2019">
  <a:themeElements>
    <a:clrScheme name="Gothaer02">
      <a:dk1>
        <a:srgbClr val="000000"/>
      </a:dk1>
      <a:lt1>
        <a:srgbClr val="FFFFFF"/>
      </a:lt1>
      <a:dk2>
        <a:srgbClr val="005064"/>
      </a:dk2>
      <a:lt2>
        <a:srgbClr val="CCE3E9"/>
      </a:lt2>
      <a:accent1>
        <a:srgbClr val="00718F"/>
      </a:accent1>
      <a:accent2>
        <a:srgbClr val="78B4C4"/>
      </a:accent2>
      <a:accent3>
        <a:srgbClr val="A7C800"/>
      </a:accent3>
      <a:accent4>
        <a:srgbClr val="4899AF"/>
      </a:accent4>
      <a:accent5>
        <a:srgbClr val="E1100A"/>
      </a:accent5>
      <a:accent6>
        <a:srgbClr val="DFDCD7"/>
      </a:accent6>
      <a:hlink>
        <a:srgbClr val="00718F"/>
      </a:hlink>
      <a:folHlink>
        <a:srgbClr val="78B4C4"/>
      </a:folHlink>
    </a:clrScheme>
    <a:fontScheme name="Benutzerdefiniert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t"/>
      <a:lstStyle>
        <a:defPPr algn="l">
          <a:spcBef>
            <a:spcPts val="600"/>
          </a:spcBef>
          <a:buClr>
            <a:schemeClr val="accent1"/>
          </a:buClr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600"/>
          </a:spcBef>
          <a:buClr>
            <a:schemeClr val="accent1"/>
          </a:buClr>
          <a:defRPr sz="1600" dirty="0" err="1" smtClean="0"/>
        </a:defPPr>
      </a:lstStyle>
    </a:txDef>
  </a:objectDefaults>
  <a:extraClrSchemeLst/>
  <a:custClrLst>
    <a:custClr name="Gothaer Blau 35%">
      <a:srgbClr val="A8CFD9"/>
    </a:custClr>
    <a:custClr name="Gothaer Gruen 75%">
      <a:srgbClr val="BDD640"/>
    </a:custClr>
    <a:custClr name="Gothaer Gruen 50%">
      <a:srgbClr val="D3E380"/>
    </a:custClr>
    <a:custClr name="Gothaer Gruen 35%">
      <a:srgbClr val="E0ECA6"/>
    </a:custClr>
    <a:custClr name="Gothaer Gruen 20%">
      <a:srgbClr val="EDF4CC"/>
    </a:custClr>
    <a:custClr name="Gothaer Grau 75% ">
      <a:srgbClr val="E7E5E1"/>
    </a:custClr>
    <a:custClr name="Gothaer Grau 50%">
      <a:srgbClr val="EFEDEB"/>
    </a:custClr>
    <a:custClr name="Gothaer Grau 35%">
      <a:srgbClr val="F4F3F1"/>
    </a:custClr>
    <a:custClr name="Gothaer Grau 20%">
      <a:srgbClr val="F9F8F7"/>
    </a:custClr>
  </a:custClrLst>
  <a:extLst>
    <a:ext uri="{05A4C25C-085E-4340-85A3-A5531E510DB2}">
      <thm15:themeFamily xmlns:thm15="http://schemas.microsoft.com/office/thememl/2012/main" name="20210121_Ruhestandsplaner Netzwerkpartner JURA DIREKT_scr01.potx" id="{2976871F-9480-49F4-AA39-FE29A1894295}" vid="{5F893828-5294-421D-B4D6-19F5CFE77E2F}"/>
    </a:ext>
  </a:extLst>
</a:theme>
</file>

<file path=ppt/theme/theme2.xml><?xml version="1.0" encoding="utf-8"?>
<a:theme xmlns:a="http://schemas.openxmlformats.org/drawingml/2006/main" name="Office">
  <a:themeElements>
    <a:clrScheme name="Gothaer">
      <a:dk1>
        <a:sysClr val="windowText" lastClr="000000"/>
      </a:dk1>
      <a:lt1>
        <a:sysClr val="window" lastClr="FFFFFF"/>
      </a:lt1>
      <a:dk2>
        <a:srgbClr val="000000"/>
      </a:dk2>
      <a:lt2>
        <a:srgbClr val="DFDCD7"/>
      </a:lt2>
      <a:accent1>
        <a:srgbClr val="00718F"/>
      </a:accent1>
      <a:accent2>
        <a:srgbClr val="78B4C4"/>
      </a:accent2>
      <a:accent3>
        <a:srgbClr val="A7C800"/>
      </a:accent3>
      <a:accent4>
        <a:srgbClr val="525252"/>
      </a:accent4>
      <a:accent5>
        <a:srgbClr val="A5A5A5"/>
      </a:accent5>
      <a:accent6>
        <a:srgbClr val="E1100A"/>
      </a:accent6>
      <a:hlink>
        <a:srgbClr val="00718F"/>
      </a:hlink>
      <a:folHlink>
        <a:srgbClr val="78B4C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Gothaer">
      <a:dk1>
        <a:sysClr val="windowText" lastClr="000000"/>
      </a:dk1>
      <a:lt1>
        <a:sysClr val="window" lastClr="FFFFFF"/>
      </a:lt1>
      <a:dk2>
        <a:srgbClr val="000000"/>
      </a:dk2>
      <a:lt2>
        <a:srgbClr val="DFDCD7"/>
      </a:lt2>
      <a:accent1>
        <a:srgbClr val="00718F"/>
      </a:accent1>
      <a:accent2>
        <a:srgbClr val="78B4C4"/>
      </a:accent2>
      <a:accent3>
        <a:srgbClr val="A7C800"/>
      </a:accent3>
      <a:accent4>
        <a:srgbClr val="525252"/>
      </a:accent4>
      <a:accent5>
        <a:srgbClr val="A5A5A5"/>
      </a:accent5>
      <a:accent6>
        <a:srgbClr val="E1100A"/>
      </a:accent6>
      <a:hlink>
        <a:srgbClr val="00718F"/>
      </a:hlink>
      <a:folHlink>
        <a:srgbClr val="78B4C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othaer02">
    <a:dk1>
      <a:srgbClr val="000000"/>
    </a:dk1>
    <a:lt1>
      <a:srgbClr val="FFFFFF"/>
    </a:lt1>
    <a:dk2>
      <a:srgbClr val="005064"/>
    </a:dk2>
    <a:lt2>
      <a:srgbClr val="CCE3E9"/>
    </a:lt2>
    <a:accent1>
      <a:srgbClr val="00718F"/>
    </a:accent1>
    <a:accent2>
      <a:srgbClr val="78B4C4"/>
    </a:accent2>
    <a:accent3>
      <a:srgbClr val="A7C800"/>
    </a:accent3>
    <a:accent4>
      <a:srgbClr val="4899AF"/>
    </a:accent4>
    <a:accent5>
      <a:srgbClr val="E1100A"/>
    </a:accent5>
    <a:accent6>
      <a:srgbClr val="DFDCD7"/>
    </a:accent6>
    <a:hlink>
      <a:srgbClr val="00718F"/>
    </a:hlink>
    <a:folHlink>
      <a:srgbClr val="78B4C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883</Words>
  <Application>Microsoft Office PowerPoint</Application>
  <PresentationFormat>Breitbild</PresentationFormat>
  <Paragraphs>152</Paragraphs>
  <Slides>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Microsoft YaHei</vt:lpstr>
      <vt:lpstr>Arial</vt:lpstr>
      <vt:lpstr>Helvetica Neue Condensed Black</vt:lpstr>
      <vt:lpstr>Symbol</vt:lpstr>
      <vt:lpstr>Gothaer 2019</vt:lpstr>
      <vt:lpstr>think-cell Folie</vt:lpstr>
      <vt:lpstr>Zusammenarbeit mit JURA DIREKT</vt:lpstr>
      <vt:lpstr>JURA DIREKT ist ein juristischer Servicedienstleister* mit mehr als 60.000 Kunden und Erfahrung seit 2012</vt:lpstr>
      <vt:lpstr>Welche Leistungen bietet JURA DIREKT?</vt:lpstr>
      <vt:lpstr>Wie ist der Prozess der Vollmachterstellung?</vt:lpstr>
      <vt:lpstr>Wie ist der Prozess der Testamenterstellung?</vt:lpstr>
      <vt:lpstr>Der einfache Prozess zum Vermittlerportal bei JURA DIREKT</vt:lpstr>
      <vt:lpstr>Der Ablauf der Beratung der Kunden durch JURA DIREKT in der Praxis</vt:lpstr>
      <vt:lpstr>Tippgebervergütung für den Vertriebspartner </vt:lpstr>
    </vt:vector>
  </TitlesOfParts>
  <Manager>Vorname, Name</Manager>
  <Company>Gothaer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PowerPoint-Master</dc:subject>
  <dc:creator>Vorname, Name</dc:creator>
  <dc:description>Optimiert für PowerPoint 2016</dc:description>
  <cp:lastModifiedBy>Herberg Sabine</cp:lastModifiedBy>
  <cp:revision>162</cp:revision>
  <cp:lastPrinted>2019-05-24T13:54:24Z</cp:lastPrinted>
  <dcterms:created xsi:type="dcterms:W3CDTF">2019-02-21T11:50:42Z</dcterms:created>
  <dcterms:modified xsi:type="dcterms:W3CDTF">2024-04-23T06:30:15Z</dcterms:modified>
  <cp:category>PowerPoint-Master</cp:category>
</cp:coreProperties>
</file>